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comments/comment1.xml" ContentType="application/vnd.openxmlformats-officedocument.presentationml.comments+xml"/>
  <Override PartName="/ppt/comments/comment10.xml" ContentType="application/vnd.openxmlformats-officedocument.presentationml.comments+xml"/>
  <Override PartName="/ppt/comments/comment11.xml" ContentType="application/vnd.openxmlformats-officedocument.presentationml.comments+xml"/>
  <Override PartName="/ppt/comments/comment12.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ppt/comments/comment7.xml" ContentType="application/vnd.openxmlformats-officedocument.presentationml.comments+xml"/>
  <Override PartName="/ppt/comments/comment8.xml" ContentType="application/vnd.openxmlformats-officedocument.presentationml.comments+xml"/>
  <Override PartName="/ppt/comments/comment9.xml" ContentType="application/vnd.openxmlformats-officedocument.presentationml.comment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5"/>
  </p:notesMasterIdLst>
  <p:handoutMasterIdLst>
    <p:handoutMasterId r:id="rId49"/>
  </p:handoutMasterIdLst>
  <p:sldIdLst>
    <p:sldId id="334" r:id="rId3"/>
    <p:sldId id="257" r:id="rId4"/>
    <p:sldId id="295" r:id="rId6"/>
    <p:sldId id="290" r:id="rId7"/>
    <p:sldId id="292" r:id="rId8"/>
    <p:sldId id="259" r:id="rId9"/>
    <p:sldId id="293" r:id="rId10"/>
    <p:sldId id="261" r:id="rId11"/>
    <p:sldId id="262" r:id="rId12"/>
    <p:sldId id="445" r:id="rId13"/>
    <p:sldId id="446" r:id="rId14"/>
    <p:sldId id="447" r:id="rId15"/>
    <p:sldId id="448" r:id="rId16"/>
    <p:sldId id="449" r:id="rId17"/>
    <p:sldId id="450" r:id="rId18"/>
    <p:sldId id="451" r:id="rId19"/>
    <p:sldId id="452" r:id="rId20"/>
    <p:sldId id="296" r:id="rId21"/>
    <p:sldId id="265" r:id="rId22"/>
    <p:sldId id="390" r:id="rId23"/>
    <p:sldId id="263" r:id="rId24"/>
    <p:sldId id="418" r:id="rId25"/>
    <p:sldId id="421" r:id="rId26"/>
    <p:sldId id="284" r:id="rId27"/>
    <p:sldId id="285" r:id="rId28"/>
    <p:sldId id="367" r:id="rId29"/>
    <p:sldId id="366" r:id="rId30"/>
    <p:sldId id="368" r:id="rId31"/>
    <p:sldId id="369" r:id="rId32"/>
    <p:sldId id="372" r:id="rId33"/>
    <p:sldId id="370" r:id="rId34"/>
    <p:sldId id="298" r:id="rId35"/>
    <p:sldId id="276" r:id="rId36"/>
    <p:sldId id="422" r:id="rId37"/>
    <p:sldId id="423" r:id="rId38"/>
    <p:sldId id="424" r:id="rId39"/>
    <p:sldId id="431" r:id="rId40"/>
    <p:sldId id="426" r:id="rId41"/>
    <p:sldId id="427" r:id="rId42"/>
    <p:sldId id="425" r:id="rId43"/>
    <p:sldId id="429" r:id="rId44"/>
    <p:sldId id="430" r:id="rId45"/>
    <p:sldId id="428" r:id="rId46"/>
    <p:sldId id="289" r:id="rId47"/>
    <p:sldId id="335" r:id="rId48"/>
  </p:sldIdLst>
  <p:sldSz cx="9144000" cy="5143500" type="screen16x9"/>
  <p:notesSz cx="6858000" cy="9144000"/>
  <p:embeddedFontLst>
    <p:embeddedFont>
      <p:font typeface="华文琥珀" panose="02010800040101010101" charset="-122"/>
      <p:regular r:id="rId54"/>
    </p:embeddedFont>
    <p:embeddedFont>
      <p:font typeface="微软雅黑" panose="020B0503020204020204" pitchFamily="34" charset="-122"/>
      <p:regular r:id="rId55"/>
    </p:embeddedFont>
    <p:embeddedFont>
      <p:font typeface="Calibri" panose="020F0502020204030204" pitchFamily="34" charset="0"/>
      <p:regular r:id="rId56"/>
      <p:bold r:id="rId57"/>
      <p:italic r:id="rId58"/>
      <p:boldItalic r:id="rId59"/>
    </p:embeddedFont>
    <p:embeddedFont>
      <p:font typeface="Franklin Gothic Medium" panose="020B0603020102020204" charset="0"/>
      <p:regular r:id="rId60"/>
      <p:italic r:id="rId61"/>
    </p:embeddedFont>
    <p:embeddedFont>
      <p:font typeface="楷体" panose="02010609060101010101" charset="-122"/>
      <p:regular r:id="rId62"/>
    </p:embeddedFont>
    <p:embeddedFont>
      <p:font typeface="华文中宋" panose="02010600040101010101" charset="-122"/>
      <p:regular r:id="rId63"/>
    </p:embeddedFont>
    <p:embeddedFont>
      <p:font typeface="华文彩云" panose="02010800040101010101" charset="-122"/>
      <p:regular r:id="rId64"/>
    </p:embeddedFont>
    <p:embeddedFont>
      <p:font typeface="Calibri" panose="020F0502020204030204"/>
      <p:regular r:id="rId65"/>
      <p:bold r:id="rId66"/>
      <p:italic r:id="rId67"/>
      <p:boldItalic r:id="rId68"/>
    </p:embeddedFont>
    <p:embeddedFont>
      <p:font typeface="Impact" panose="020B0806030902050204" pitchFamily="34" charset="0"/>
      <p:regular r:id="rId69"/>
    </p:embeddedFont>
  </p:embeddedFontLst>
  <p:custDataLst>
    <p:tags r:id="rId7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60" userDrawn="1">
          <p15:clr>
            <a:srgbClr val="A4A3A4"/>
          </p15:clr>
        </p15:guide>
        <p15:guide id="2" pos="2879"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enovo" initials="L"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223A"/>
    <a:srgbClr val="3F87D6"/>
    <a:srgbClr val="F8F8F8"/>
    <a:srgbClr val="F9F9F9"/>
    <a:srgbClr val="F5F5F5"/>
    <a:srgbClr val="F2F2F2"/>
    <a:srgbClr val="7BAA3C"/>
    <a:srgbClr val="64A640"/>
    <a:srgbClr val="1A3F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821" autoAdjust="0"/>
    <p:restoredTop sz="94660"/>
  </p:normalViewPr>
  <p:slideViewPr>
    <p:cSldViewPr snapToGrid="0" showGuides="1">
      <p:cViewPr>
        <p:scale>
          <a:sx n="92" d="100"/>
          <a:sy n="92" d="100"/>
        </p:scale>
        <p:origin x="340" y="44"/>
      </p:cViewPr>
      <p:guideLst>
        <p:guide orient="horz" pos="1660"/>
        <p:guide pos="2879"/>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0" Type="http://schemas.openxmlformats.org/officeDocument/2006/relationships/tags" Target="tags/tag34.xml"/><Relationship Id="rId7" Type="http://schemas.openxmlformats.org/officeDocument/2006/relationships/slide" Target="slides/slide4.xml"/><Relationship Id="rId69" Type="http://schemas.openxmlformats.org/officeDocument/2006/relationships/font" Target="fonts/font16.fntdata"/><Relationship Id="rId68" Type="http://schemas.openxmlformats.org/officeDocument/2006/relationships/font" Target="fonts/font15.fntdata"/><Relationship Id="rId67" Type="http://schemas.openxmlformats.org/officeDocument/2006/relationships/font" Target="fonts/font14.fntdata"/><Relationship Id="rId66" Type="http://schemas.openxmlformats.org/officeDocument/2006/relationships/font" Target="fonts/font13.fntdata"/><Relationship Id="rId65" Type="http://schemas.openxmlformats.org/officeDocument/2006/relationships/font" Target="fonts/font12.fntdata"/><Relationship Id="rId64" Type="http://schemas.openxmlformats.org/officeDocument/2006/relationships/font" Target="fonts/font11.fntdata"/><Relationship Id="rId63" Type="http://schemas.openxmlformats.org/officeDocument/2006/relationships/font" Target="fonts/font10.fntdata"/><Relationship Id="rId62" Type="http://schemas.openxmlformats.org/officeDocument/2006/relationships/font" Target="fonts/font9.fntdata"/><Relationship Id="rId61" Type="http://schemas.openxmlformats.org/officeDocument/2006/relationships/font" Target="fonts/font8.fntdata"/><Relationship Id="rId60" Type="http://schemas.openxmlformats.org/officeDocument/2006/relationships/font" Target="fonts/font7.fntdata"/><Relationship Id="rId6" Type="http://schemas.openxmlformats.org/officeDocument/2006/relationships/slide" Target="slides/slide3.xml"/><Relationship Id="rId59" Type="http://schemas.openxmlformats.org/officeDocument/2006/relationships/font" Target="fonts/font6.fntdata"/><Relationship Id="rId58" Type="http://schemas.openxmlformats.org/officeDocument/2006/relationships/font" Target="fonts/font5.fntdata"/><Relationship Id="rId57" Type="http://schemas.openxmlformats.org/officeDocument/2006/relationships/font" Target="fonts/font4.fntdata"/><Relationship Id="rId56" Type="http://schemas.openxmlformats.org/officeDocument/2006/relationships/font" Target="fonts/font3.fntdata"/><Relationship Id="rId55" Type="http://schemas.openxmlformats.org/officeDocument/2006/relationships/font" Target="fonts/font2.fntdata"/><Relationship Id="rId54" Type="http://schemas.openxmlformats.org/officeDocument/2006/relationships/font" Target="fonts/font1.fntdata"/><Relationship Id="rId53" Type="http://schemas.openxmlformats.org/officeDocument/2006/relationships/commentAuthors" Target="commentAuthors.xml"/><Relationship Id="rId52" Type="http://schemas.openxmlformats.org/officeDocument/2006/relationships/tableStyles" Target="tableStyles.xml"/><Relationship Id="rId51" Type="http://schemas.openxmlformats.org/officeDocument/2006/relationships/viewProps" Target="viewProps.xml"/><Relationship Id="rId50" Type="http://schemas.openxmlformats.org/officeDocument/2006/relationships/presProps" Target="presProps.xml"/><Relationship Id="rId5" Type="http://schemas.openxmlformats.org/officeDocument/2006/relationships/notesMaster" Target="notesMasters/notesMaster1.xml"/><Relationship Id="rId49" Type="http://schemas.openxmlformats.org/officeDocument/2006/relationships/handoutMaster" Target="handoutMasters/handoutMaster1.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12-14T17:30:25.179" idx="1">
    <p:pos x="1194" y="2041"/>
    <p:text>ATPase指的是“adenosine triphosphatase”（三磷酸腺苷酶）的缩写，是一种酶类。它的作用是在生物体内水解三磷酸腺苷（ATP）分子，将其分解为二磷酸腺苷（ADP）和无机磷酸（Pi），释放出能量。</p:text>
  </p:cm>
  <p:cm authorId="1" dt="2023-12-14T17:35:59.008" idx="2">
    <p:pos x="10" y="10"/>
    <p:text>脂肪细胞内的 Na,K-ATPase 信号通路参与多种代谢疾病的发病机制，而系统给药NaKtide，可有效减轻氧化应激、炎症和退行性变表型。但尚不清楚内源性NaKtide在肥胖和大脑病变中的作用。</p:text>
  </p:cm>
</p:cmLst>
</file>

<file path=ppt/comments/comment10.xml><?xml version="1.0" encoding="utf-8"?>
<p:cmLst xmlns:a="http://schemas.openxmlformats.org/drawingml/2006/main" xmlns:r="http://schemas.openxmlformats.org/officeDocument/2006/relationships" xmlns:p="http://schemas.openxmlformats.org/presentationml/2006/main">
  <p:cm authorId="1" dt="2023-12-14T17:35:59.008" idx="2">
    <p:pos x="10" y="10"/>
    <p:text>脂肪细胞内的 Na,K-ATPase 信号通路参与多种代谢疾病的发病机制，而系统给药NaKtide，可有效减轻氧化应激、炎症和退行性变表型。但尚不清楚内源性NaKtide在肥胖和大脑病变中的作用。</p:text>
  </p:cm>
  <p:cm authorId="1" dt="2023-12-14T18:10:48.927" idx="1">
    <p:pos x="4974" y="1066"/>
    <p:text>ATPase指的是“adenosine triphosphatase”（三磷酸腺苷酶）的缩写，是一种酶类。它的作用是在生物体内水解三磷酸腺苷（ATP）分子，将其分解为二磷酸腺苷（ADP）和无机磷酸（Pi），释放出能量</p:text>
  </p:cm>
</p:cmLst>
</file>

<file path=ppt/comments/comment11.xml><?xml version="1.0" encoding="utf-8"?>
<p:cmLst xmlns:a="http://schemas.openxmlformats.org/drawingml/2006/main" xmlns:r="http://schemas.openxmlformats.org/officeDocument/2006/relationships" xmlns:p="http://schemas.openxmlformats.org/presentationml/2006/main">
  <p:cm authorId="1" dt="2023-12-14T17:35:59.008" idx="2">
    <p:pos x="10" y="10"/>
    <p:text>脂肪细胞内的 Na,K-ATPase 信号通路参与多种代谢疾病的发病机制，而系统给药NaKtide，可有效减轻氧化应激、炎症和退行性变表型。但尚不清楚内源性NaKtide在肥胖和大脑病变中的作用。</p:text>
  </p:cm>
  <p:cm authorId="1" dt="2023-12-14T18:10:48.927" idx="1">
    <p:pos x="4974" y="1066"/>
    <p:text>ATPase指的是“adenosine triphosphatase”（三磷酸腺苷酶）的缩写，是一种酶类。它的作用是在生物体内水解三磷酸腺苷（ATP）分子，将其分解为二磷酸腺苷（ADP）和无机磷酸（Pi），释放出能量</p:text>
  </p:cm>
</p:cmLst>
</file>

<file path=ppt/comments/comment12.xml><?xml version="1.0" encoding="utf-8"?>
<p:cmLst xmlns:a="http://schemas.openxmlformats.org/drawingml/2006/main" xmlns:r="http://schemas.openxmlformats.org/officeDocument/2006/relationships" xmlns:p="http://schemas.openxmlformats.org/presentationml/2006/main">
  <p:cm authorId="1" dt="2023-12-14T17:35:59.008" idx="2">
    <p:pos x="10" y="10"/>
    <p:text>脂肪细胞内的 Na,K-ATPase 信号通路参与多种代谢疾病的发病机制，而系统给药NaKtide，可有效减轻氧化应激、炎症和退行性变表型。但尚不清楚内源性NaKtide在肥胖和大脑病变中的作用。</p:text>
  </p:cm>
  <p:cm authorId="1" dt="2023-12-14T18:10:48.927" idx="1">
    <p:pos x="4974" y="1066"/>
    <p:text>ATPase指的是“adenosine triphosphatase”（三磷酸腺苷酶）的缩写，是一种酶类。它的作用是在生物体内水解三磷酸腺苷（ATP）分子，将其分解为二磷酸腺苷（ADP）和无机磷酸（Pi），释放出能量</p:text>
  </p:cm>
</p:cmLst>
</file>

<file path=ppt/comments/comment2.xml><?xml version="1.0" encoding="utf-8"?>
<p:cmLst xmlns:a="http://schemas.openxmlformats.org/drawingml/2006/main" xmlns:r="http://schemas.openxmlformats.org/officeDocument/2006/relationships" xmlns:p="http://schemas.openxmlformats.org/presentationml/2006/main">
  <p:cm authorId="1" dt="2023-12-14T17:30:25.179" idx="1">
    <p:pos x="1194" y="2041"/>
    <p:text>ATPase指的是“adenosine triphosphatase”（三磷酸腺苷酶）的缩写，是一种酶类。它的作用是在生物体内水解三磷酸腺苷（ATP）分子，将其分解为二磷酸腺苷（ADP）和无机磷酸（Pi），释放出能量。</p:text>
  </p:cm>
  <p:cm authorId="1" dt="2023-12-14T17:35:59.008" idx="2">
    <p:pos x="10" y="10"/>
    <p:text>脂肪细胞内的 Na,K-ATPase 信号通路参与多种代谢疾病的发病机制，而系统给药NaKtide，可有效减轻氧化应激、炎症和退行性变表型。但尚不清楚内源性NaKtide在肥胖和大脑病变中的作用。</p:text>
  </p:cm>
</p:cmLst>
</file>

<file path=ppt/comments/comment3.xml><?xml version="1.0" encoding="utf-8"?>
<p:cmLst xmlns:a="http://schemas.openxmlformats.org/drawingml/2006/main" xmlns:r="http://schemas.openxmlformats.org/officeDocument/2006/relationships" xmlns:p="http://schemas.openxmlformats.org/presentationml/2006/main">
  <p:cm authorId="1" dt="2023-12-14T17:35:59.008" idx="2">
    <p:pos x="10" y="10"/>
    <p:text>脂肪细胞内的 Na,K-ATPase 信号通路参与多种代谢疾病的发病机制，而系统给药NaKtide，可有效减轻氧化应激、炎症和退行性变表型。但尚不清楚内源性NaKtide在肥胖和大脑病变中的作用。</p:text>
  </p:cm>
  <p:cm authorId="1" dt="2023-12-14T18:10:48.927" idx="1">
    <p:pos x="4974" y="1066"/>
    <p:text>ATPase指的是“adenosine triphosphatase”（三磷酸腺苷酶）的缩写，是一种酶类。它的作用是在生物体内水解三磷酸腺苷（ATP）分子，将其分解为二磷酸腺苷（ADP）和无机磷酸（Pi），释放出能量</p:text>
  </p:cm>
</p:cmLst>
</file>

<file path=ppt/comments/comment4.xml><?xml version="1.0" encoding="utf-8"?>
<p:cmLst xmlns:a="http://schemas.openxmlformats.org/drawingml/2006/main" xmlns:r="http://schemas.openxmlformats.org/officeDocument/2006/relationships" xmlns:p="http://schemas.openxmlformats.org/presentationml/2006/main">
  <p:cm authorId="1" dt="2023-12-14T17:35:59.008" idx="2">
    <p:pos x="10" y="10"/>
    <p:text>脂肪细胞内的 Na,K-ATPase 信号通路参与多种代谢疾病的发病机制，而系统给药NaKtide，可有效减轻氧化应激、炎症和退行性变表型。但尚不清楚内源性NaKtide在肥胖和大脑病变中的作用。</p:text>
  </p:cm>
  <p:cm authorId="1" dt="2023-12-14T18:10:48.927" idx="1">
    <p:pos x="4974" y="1066"/>
    <p:text>ATPase指的是“adenosine triphosphatase”（三磷酸腺苷酶）的缩写，是一种酶类。它的作用是在生物体内水解三磷酸腺苷（ATP）分子，将其分解为二磷酸腺苷（ADP）和无机磷酸（Pi），释放出能量</p:text>
  </p:cm>
</p:cmLst>
</file>

<file path=ppt/comments/comment5.xml><?xml version="1.0" encoding="utf-8"?>
<p:cmLst xmlns:a="http://schemas.openxmlformats.org/drawingml/2006/main" xmlns:r="http://schemas.openxmlformats.org/officeDocument/2006/relationships" xmlns:p="http://schemas.openxmlformats.org/presentationml/2006/main">
  <p:cm authorId="1" dt="2023-12-14T17:35:59.008" idx="2">
    <p:pos x="10" y="10"/>
    <p:text>脂肪细胞内的 Na,K-ATPase 信号通路参与多种代谢疾病的发病机制，而系统给药NaKtide，可有效减轻氧化应激、炎症和退行性变表型。但尚不清楚内源性NaKtide在肥胖和大脑病变中的作用。</p:text>
  </p:cm>
  <p:cm authorId="1" dt="2023-12-14T18:10:48.927" idx="1">
    <p:pos x="4974" y="1066"/>
    <p:text>ATPase指的是“adenosine triphosphatase”（三磷酸腺苷酶）的缩写，是一种酶类。它的作用是在生物体内水解三磷酸腺苷（ATP）分子，将其分解为二磷酸腺苷（ADP）和无机磷酸（Pi），释放出能量</p:text>
  </p:cm>
</p:cmLst>
</file>

<file path=ppt/comments/comment6.xml><?xml version="1.0" encoding="utf-8"?>
<p:cmLst xmlns:a="http://schemas.openxmlformats.org/drawingml/2006/main" xmlns:r="http://schemas.openxmlformats.org/officeDocument/2006/relationships" xmlns:p="http://schemas.openxmlformats.org/presentationml/2006/main">
  <p:cm authorId="1" dt="2023-12-14T17:35:59.008" idx="2">
    <p:pos x="10" y="10"/>
    <p:text>脂肪细胞内的 Na,K-ATPase 信号通路参与多种代谢疾病的发病机制，而系统给药NaKtide，可有效减轻氧化应激、炎症和退行性变表型。但尚不清楚内源性NaKtide在肥胖和大脑病变中的作用。</p:text>
  </p:cm>
  <p:cm authorId="1" dt="2023-12-14T18:10:48.927" idx="1">
    <p:pos x="4974" y="1066"/>
    <p:text>ATPase指的是“adenosine triphosphatase”（三磷酸腺苷酶）的缩写，是一种酶类。它的作用是在生物体内水解三磷酸腺苷（ATP）分子，将其分解为二磷酸腺苷（ADP）和无机磷酸（Pi），释放出能量</p:text>
  </p:cm>
</p:cmLst>
</file>

<file path=ppt/comments/comment7.xml><?xml version="1.0" encoding="utf-8"?>
<p:cmLst xmlns:a="http://schemas.openxmlformats.org/drawingml/2006/main" xmlns:r="http://schemas.openxmlformats.org/officeDocument/2006/relationships" xmlns:p="http://schemas.openxmlformats.org/presentationml/2006/main">
  <p:cm authorId="1" dt="2023-12-14T17:30:25.179" idx="1">
    <p:pos x="1194" y="2041"/>
    <p:text>ATPase指的是“adenosine triphosphatase”（三磷酸腺苷酶）的缩写，是一种酶类。它的作用是在生物体内水解三磷酸腺苷（ATP）分子，将其分解为二磷酸腺苷（ADP）和无机磷酸（Pi），释放出能量。</p:text>
  </p:cm>
  <p:cm authorId="1" dt="2023-12-14T17:35:59.008" idx="2">
    <p:pos x="10" y="10"/>
    <p:text>脂肪细胞内的 Na,K-ATPase 信号通路参与多种代谢疾病的发病机制，而系统给药NaKtide，可有效减轻氧化应激、炎症和退行性变表型。但尚不清楚内源性NaKtide在肥胖和大脑病变中的作用。</p:text>
  </p:cm>
</p:cmLst>
</file>

<file path=ppt/comments/comment8.xml><?xml version="1.0" encoding="utf-8"?>
<p:cmLst xmlns:a="http://schemas.openxmlformats.org/drawingml/2006/main" xmlns:r="http://schemas.openxmlformats.org/officeDocument/2006/relationships" xmlns:p="http://schemas.openxmlformats.org/presentationml/2006/main">
  <p:cm authorId="1" dt="2023-12-14T17:30:25.179" idx="1">
    <p:pos x="1194" y="2041"/>
    <p:text>ATPase指的是“adenosine triphosphatase”（三磷酸腺苷酶）的缩写，是一种酶类。它的作用是在生物体内水解三磷酸腺苷（ATP）分子，将其分解为二磷酸腺苷（ADP）和无机磷酸（Pi），释放出能量。</p:text>
  </p:cm>
  <p:cm authorId="1" dt="2023-12-14T17:35:59.008" idx="2">
    <p:pos x="10" y="10"/>
    <p:text>脂肪细胞内的 Na,K-ATPase 信号通路参与多种代谢疾病的发病机制，而系统给药NaKtide，可有效减轻氧化应激、炎症和退行性变表型。但尚不清楚内源性NaKtide在肥胖和大脑病变中的作用。</p:text>
  </p:cm>
</p:cmLst>
</file>

<file path=ppt/comments/comment9.xml><?xml version="1.0" encoding="utf-8"?>
<p:cmLst xmlns:a="http://schemas.openxmlformats.org/drawingml/2006/main" xmlns:r="http://schemas.openxmlformats.org/officeDocument/2006/relationships" xmlns:p="http://schemas.openxmlformats.org/presentationml/2006/main">
  <p:cm authorId="1" dt="2023-12-14T17:35:59.008" idx="2">
    <p:pos x="10" y="10"/>
    <p:text>脂肪细胞内的 Na,K-ATPase 信号通路参与多种代谢疾病的发病机制，而系统给药NaKtide，可有效减轻氧化应激、炎症和退行性变表型。但尚不清楚内源性NaKtide在肥胖和大脑病变中的作用。</p:text>
  </p:cm>
  <p:cm authorId="1" dt="2023-12-14T18:10:48.927" idx="1">
    <p:pos x="4974" y="1066"/>
    <p:text>ATPase指的是“adenosine triphosphatase”（三磷酸腺苷酶）的缩写，是一种酶类。它的作用是在生物体内水解三磷酸腺苷（ATP）分子，将其分解为二磷酸腺苷（ADP）和无机磷酸（Pi），释放出能量</p:tex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jpeg>
</file>

<file path=ppt/media/image13.png>
</file>

<file path=ppt/media/image14.png>
</file>

<file path=ppt/media/image15.jpeg>
</file>

<file path=ppt/media/image16.jpeg>
</file>

<file path=ppt/media/image17.png>
</file>

<file path=ppt/media/image18.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737FD7A-F41B-4FED-8E35-F78DB9F4D037}"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8537CBA-0E44-4282-A4F0-C3BCC1A4C2D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A11FC198-2D83-4DFC-8CDD-7D23AF44D41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A8537CBA-0E44-4282-A4F0-C3BCC1A4C2D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B859D290-D985-411D-9682-F67D75E8F91D}"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F86BACA0-EB3D-4B88-810F-2A2ECB2CFB33}" type="slidenum">
              <a:rPr lang="zh-CN" altLang="en-US" smtClean="0"/>
            </a:fld>
            <a:endParaRPr lang="zh-CN" altLang="en-US" sz="120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A8537CBA-0E44-4282-A4F0-C3BCC1A4C2D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A8537CBA-0E44-4282-A4F0-C3BCC1A4C2D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A8537CBA-0E44-4282-A4F0-C3BCC1A4C2D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A8537CBA-0E44-4282-A4F0-C3BCC1A4C2D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A8537CBA-0E44-4282-A4F0-C3BCC1A4C2D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154781"/>
            <a:ext cx="6019800" cy="329088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cxnSp>
        <p:nvCxnSpPr>
          <p:cNvPr id="3" name="直接连接符 2"/>
          <p:cNvCxnSpPr/>
          <p:nvPr userDrawn="1"/>
        </p:nvCxnSpPr>
        <p:spPr>
          <a:xfrm>
            <a:off x="515257" y="624114"/>
            <a:ext cx="3192647" cy="5237"/>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userDrawn="1"/>
        </p:nvCxnSpPr>
        <p:spPr>
          <a:xfrm>
            <a:off x="5436096" y="629351"/>
            <a:ext cx="3264655"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
        <p:nvSpPr>
          <p:cNvPr id="7" name="矩形 6"/>
          <p:cNvSpPr/>
          <p:nvPr userDrawn="1"/>
        </p:nvSpPr>
        <p:spPr>
          <a:xfrm>
            <a:off x="0" y="1"/>
            <a:ext cx="9144000" cy="699542"/>
          </a:xfrm>
          <a:prstGeom prst="rect">
            <a:avLst/>
          </a:prstGeom>
          <a:solidFill>
            <a:srgbClr val="568D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9513" y="-20538"/>
            <a:ext cx="1704311" cy="7200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740"/>
            <a:ext cx="8229600" cy="85725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1BEBC7A-FD02-486B-81B5-A845787C689C}" type="slidenum">
              <a:rPr lang="zh-CN" altLang="en-US" smtClean="0"/>
            </a:fld>
            <a:endParaRPr lang="zh-CN" altLang="en-US"/>
          </a:p>
        </p:txBody>
      </p:sp>
      <p:cxnSp>
        <p:nvCxnSpPr>
          <p:cNvPr id="5" name="直接连接符 4"/>
          <p:cNvCxnSpPr/>
          <p:nvPr userDrawn="1"/>
        </p:nvCxnSpPr>
        <p:spPr>
          <a:xfrm>
            <a:off x="455229" y="600054"/>
            <a:ext cx="8221227" cy="0"/>
          </a:xfrm>
          <a:prstGeom prst="line">
            <a:avLst/>
          </a:prstGeom>
          <a:ln w="952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0" name="Picture 3"/>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a:stretch>
            <a:fillRect/>
          </a:stretch>
        </p:blipFill>
        <p:spPr bwMode="auto">
          <a:xfrm rot="10800000">
            <a:off x="8369582" y="4196470"/>
            <a:ext cx="774418" cy="9470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图片 5" descr="11"/>
          <p:cNvPicPr>
            <a:picLocks noChangeAspect="1"/>
          </p:cNvPicPr>
          <p:nvPr userDrawn="1"/>
        </p:nvPicPr>
        <p:blipFill>
          <a:blip r:embed="rId3"/>
          <a:srcRect r="59298"/>
          <a:stretch>
            <a:fillRect/>
          </a:stretch>
        </p:blipFill>
        <p:spPr>
          <a:xfrm>
            <a:off x="-53340" y="-20320"/>
            <a:ext cx="1024255" cy="7867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1" Type="http://schemas.openxmlformats.org/officeDocument/2006/relationships/theme" Target="../theme/theme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alpha val="60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ea typeface="思源黑体 CN Normal" panose="020B0400000000000000" charset="-122"/>
              </a:defRPr>
            </a:lvl1pPr>
          </a:lstStyle>
          <a:p>
            <a:fld id="{421E9E4D-0BE1-4AAA-A57B-DA425863F4AF}"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ea typeface="思源黑体 CN Normal" panose="020B0400000000000000" charset="-122"/>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ea typeface="思源黑体 CN Normal" panose="020B0400000000000000" charset="-122"/>
              </a:defRPr>
            </a:lvl1pPr>
          </a:lstStyle>
          <a:p>
            <a:fld id="{E1BEBC7A-FD02-486B-81B5-A845787C689C}"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xStyles>
    <p:titleStyle>
      <a:lvl1pPr algn="ctr" defTabSz="914400" rtl="0" eaLnBrk="1" latinLnBrk="0" hangingPunct="1">
        <a:spcBef>
          <a:spcPct val="0"/>
        </a:spcBef>
        <a:buNone/>
        <a:defRPr sz="4400" kern="1200">
          <a:solidFill>
            <a:schemeClr val="tx1"/>
          </a:solidFill>
          <a:latin typeface="+mj-lt"/>
          <a:ea typeface="思源黑体 CN Normal" panose="020B0400000000000000" charset="-122"/>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思源黑体 CN Normal" panose="020B0400000000000000" charset="-122"/>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思源黑体 CN Normal" panose="020B0400000000000000" charset="-122"/>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思源黑体 CN Normal" panose="020B0400000000000000" charset="-122"/>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思源黑体 CN Normal" panose="020B0400000000000000" charset="-122"/>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思源黑体 CN Normal" panose="020B0400000000000000" charset="-122"/>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4.jpe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7.xml"/><Relationship Id="rId2" Type="http://schemas.openxmlformats.org/officeDocument/2006/relationships/tags" Target="../tags/tag6.xml"/><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4" Type="http://schemas.openxmlformats.org/officeDocument/2006/relationships/comments" Target="../comments/comment1.xml"/><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7.xml"/></Relationships>
</file>

<file path=ppt/slides/_rels/slide12.xml.rels><?xml version="1.0" encoding="UTF-8" standalone="yes"?>
<Relationships xmlns="http://schemas.openxmlformats.org/package/2006/relationships"><Relationship Id="rId5" Type="http://schemas.openxmlformats.org/officeDocument/2006/relationships/comments" Target="../comments/comment2.xml"/><Relationship Id="rId4" Type="http://schemas.openxmlformats.org/officeDocument/2006/relationships/notesSlide" Target="../notesSlides/notesSlide11.xml"/><Relationship Id="rId3" Type="http://schemas.openxmlformats.org/officeDocument/2006/relationships/slideLayout" Target="../slideLayouts/slideLayout7.xml"/><Relationship Id="rId2" Type="http://schemas.openxmlformats.org/officeDocument/2006/relationships/tags" Target="../tags/tag8.xml"/><Relationship Id="rId1" Type="http://schemas.openxmlformats.org/officeDocument/2006/relationships/image" Target="../media/image8.png"/></Relationships>
</file>

<file path=ppt/slides/_rels/slide13.xml.rels><?xml version="1.0" encoding="UTF-8" standalone="yes"?>
<Relationships xmlns="http://schemas.openxmlformats.org/package/2006/relationships"><Relationship Id="rId6" Type="http://schemas.openxmlformats.org/officeDocument/2006/relationships/comments" Target="../comments/comment3.xml"/><Relationship Id="rId5" Type="http://schemas.openxmlformats.org/officeDocument/2006/relationships/notesSlide" Target="../notesSlides/notesSlide12.xml"/><Relationship Id="rId4" Type="http://schemas.openxmlformats.org/officeDocument/2006/relationships/slideLayout" Target="../slideLayouts/slideLayout7.xml"/><Relationship Id="rId3" Type="http://schemas.openxmlformats.org/officeDocument/2006/relationships/tags" Target="../tags/tag10.xml"/><Relationship Id="rId2" Type="http://schemas.openxmlformats.org/officeDocument/2006/relationships/image" Target="../media/image9.png"/><Relationship Id="rId1" Type="http://schemas.openxmlformats.org/officeDocument/2006/relationships/tags" Target="../tags/tag9.xml"/></Relationships>
</file>

<file path=ppt/slides/_rels/slide14.xml.rels><?xml version="1.0" encoding="UTF-8" standalone="yes"?>
<Relationships xmlns="http://schemas.openxmlformats.org/package/2006/relationships"><Relationship Id="rId6" Type="http://schemas.openxmlformats.org/officeDocument/2006/relationships/comments" Target="../comments/comment4.xml"/><Relationship Id="rId5" Type="http://schemas.openxmlformats.org/officeDocument/2006/relationships/notesSlide" Target="../notesSlides/notesSlide13.xml"/><Relationship Id="rId4" Type="http://schemas.openxmlformats.org/officeDocument/2006/relationships/slideLayout" Target="../slideLayouts/slideLayout7.xml"/><Relationship Id="rId3" Type="http://schemas.openxmlformats.org/officeDocument/2006/relationships/tags" Target="../tags/tag11.xml"/><Relationship Id="rId2" Type="http://schemas.openxmlformats.org/officeDocument/2006/relationships/image" Target="../media/image11.png"/><Relationship Id="rId1" Type="http://schemas.openxmlformats.org/officeDocument/2006/relationships/image" Target="../media/image10.png"/></Relationships>
</file>

<file path=ppt/slides/_rels/slide15.xml.rels><?xml version="1.0" encoding="UTF-8" standalone="yes"?>
<Relationships xmlns="http://schemas.openxmlformats.org/package/2006/relationships"><Relationship Id="rId6" Type="http://schemas.openxmlformats.org/officeDocument/2006/relationships/comments" Target="../comments/comment5.xml"/><Relationship Id="rId5" Type="http://schemas.openxmlformats.org/officeDocument/2006/relationships/notesSlide" Target="../notesSlides/notesSlide14.xml"/><Relationship Id="rId4" Type="http://schemas.openxmlformats.org/officeDocument/2006/relationships/slideLayout" Target="../slideLayouts/slideLayout7.xml"/><Relationship Id="rId3" Type="http://schemas.openxmlformats.org/officeDocument/2006/relationships/tags" Target="../tags/tag13.xml"/><Relationship Id="rId2" Type="http://schemas.openxmlformats.org/officeDocument/2006/relationships/image" Target="../media/image12.jpeg"/><Relationship Id="rId1" Type="http://schemas.openxmlformats.org/officeDocument/2006/relationships/tags" Target="../tags/tag1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3.png"/></Relationships>
</file>

<file path=ppt/slides/_rels/slide17.xml.rels><?xml version="1.0" encoding="UTF-8" standalone="yes"?>
<Relationships xmlns="http://schemas.openxmlformats.org/package/2006/relationships"><Relationship Id="rId5" Type="http://schemas.openxmlformats.org/officeDocument/2006/relationships/comments" Target="../comments/comment6.xml"/><Relationship Id="rId4" Type="http://schemas.openxmlformats.org/officeDocument/2006/relationships/notesSlide" Target="../notesSlides/notesSlide15.xml"/><Relationship Id="rId3" Type="http://schemas.openxmlformats.org/officeDocument/2006/relationships/slideLayout" Target="../slideLayouts/slideLayout7.xml"/><Relationship Id="rId2" Type="http://schemas.openxmlformats.org/officeDocument/2006/relationships/tags" Target="../tags/tag14.xml"/><Relationship Id="rId1" Type="http://schemas.openxmlformats.org/officeDocument/2006/relationships/image" Target="../media/image14.png"/></Relationships>
</file>

<file path=ppt/slides/_rels/slide18.xml.rels><?xml version="1.0" encoding="UTF-8" standalone="yes"?>
<Relationships xmlns="http://schemas.openxmlformats.org/package/2006/relationships"><Relationship Id="rId6" Type="http://schemas.openxmlformats.org/officeDocument/2006/relationships/notesSlide" Target="../notesSlides/notesSlide16.xml"/><Relationship Id="rId5" Type="http://schemas.openxmlformats.org/officeDocument/2006/relationships/slideLayout" Target="../slideLayouts/slideLayout17.xml"/><Relationship Id="rId4" Type="http://schemas.openxmlformats.org/officeDocument/2006/relationships/image" Target="../media/image2.png"/><Relationship Id="rId3" Type="http://schemas.openxmlformats.org/officeDocument/2006/relationships/tags" Target="../tags/tag15.xml"/><Relationship Id="rId2" Type="http://schemas.openxmlformats.org/officeDocument/2006/relationships/image" Target="../media/image5.png"/><Relationship Id="rId1" Type="http://schemas.openxmlformats.org/officeDocument/2006/relationships/image" Target="../media/image1.pn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7.xml"/><Relationship Id="rId2" Type="http://schemas.openxmlformats.org/officeDocument/2006/relationships/tags" Target="../tags/tag16.xml"/><Relationship Id="rId1" Type="http://schemas.openxmlformats.org/officeDocument/2006/relationships/image" Target="../media/image15.jpe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tags" Target="../tags/tag1.xml"/><Relationship Id="rId2" Type="http://schemas.openxmlformats.org/officeDocument/2006/relationships/image" Target="../media/image5.png"/><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6.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ags" Target="../tags/tag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7.png"/></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7.xml"/><Relationship Id="rId2" Type="http://schemas.openxmlformats.org/officeDocument/2006/relationships/tags" Target="../tags/tag18.xml"/><Relationship Id="rId1" Type="http://schemas.openxmlformats.org/officeDocument/2006/relationships/image" Target="../media/image7.png"/></Relationships>
</file>

<file path=ppt/slides/_rels/slide25.xml.rels><?xml version="1.0" encoding="UTF-8" standalone="yes"?>
<Relationships xmlns="http://schemas.openxmlformats.org/package/2006/relationships"><Relationship Id="rId4" Type="http://schemas.openxmlformats.org/officeDocument/2006/relationships/comments" Target="../comments/comment7.xml"/><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19.xml"/></Relationships>
</file>

<file path=ppt/slides/_rels/slide26.xml.rels><?xml version="1.0" encoding="UTF-8" standalone="yes"?>
<Relationships xmlns="http://schemas.openxmlformats.org/package/2006/relationships"><Relationship Id="rId5" Type="http://schemas.openxmlformats.org/officeDocument/2006/relationships/comments" Target="../comments/comment8.xml"/><Relationship Id="rId4" Type="http://schemas.openxmlformats.org/officeDocument/2006/relationships/notesSlide" Target="../notesSlides/notesSlide21.xml"/><Relationship Id="rId3" Type="http://schemas.openxmlformats.org/officeDocument/2006/relationships/slideLayout" Target="../slideLayouts/slideLayout7.xml"/><Relationship Id="rId2" Type="http://schemas.openxmlformats.org/officeDocument/2006/relationships/tags" Target="../tags/tag20.xml"/><Relationship Id="rId1" Type="http://schemas.openxmlformats.org/officeDocument/2006/relationships/image" Target="../media/image8.png"/></Relationships>
</file>

<file path=ppt/slides/_rels/slide27.xml.rels><?xml version="1.0" encoding="UTF-8" standalone="yes"?>
<Relationships xmlns="http://schemas.openxmlformats.org/package/2006/relationships"><Relationship Id="rId6" Type="http://schemas.openxmlformats.org/officeDocument/2006/relationships/comments" Target="../comments/comment9.xml"/><Relationship Id="rId5" Type="http://schemas.openxmlformats.org/officeDocument/2006/relationships/notesSlide" Target="../notesSlides/notesSlide22.xml"/><Relationship Id="rId4" Type="http://schemas.openxmlformats.org/officeDocument/2006/relationships/slideLayout" Target="../slideLayouts/slideLayout7.xml"/><Relationship Id="rId3" Type="http://schemas.openxmlformats.org/officeDocument/2006/relationships/tags" Target="../tags/tag22.xml"/><Relationship Id="rId2" Type="http://schemas.openxmlformats.org/officeDocument/2006/relationships/image" Target="../media/image9.png"/><Relationship Id="rId1" Type="http://schemas.openxmlformats.org/officeDocument/2006/relationships/tags" Target="../tags/tag21.xml"/></Relationships>
</file>

<file path=ppt/slides/_rels/slide28.xml.rels><?xml version="1.0" encoding="UTF-8" standalone="yes"?>
<Relationships xmlns="http://schemas.openxmlformats.org/package/2006/relationships"><Relationship Id="rId6" Type="http://schemas.openxmlformats.org/officeDocument/2006/relationships/comments" Target="../comments/comment10.xml"/><Relationship Id="rId5" Type="http://schemas.openxmlformats.org/officeDocument/2006/relationships/notesSlide" Target="../notesSlides/notesSlide23.xml"/><Relationship Id="rId4" Type="http://schemas.openxmlformats.org/officeDocument/2006/relationships/slideLayout" Target="../slideLayouts/slideLayout7.xml"/><Relationship Id="rId3" Type="http://schemas.openxmlformats.org/officeDocument/2006/relationships/tags" Target="../tags/tag23.xml"/><Relationship Id="rId2" Type="http://schemas.openxmlformats.org/officeDocument/2006/relationships/image" Target="../media/image11.png"/><Relationship Id="rId1" Type="http://schemas.openxmlformats.org/officeDocument/2006/relationships/image" Target="../media/image10.png"/></Relationships>
</file>

<file path=ppt/slides/_rels/slide29.xml.rels><?xml version="1.0" encoding="UTF-8" standalone="yes"?>
<Relationships xmlns="http://schemas.openxmlformats.org/package/2006/relationships"><Relationship Id="rId6" Type="http://schemas.openxmlformats.org/officeDocument/2006/relationships/comments" Target="../comments/comment11.xml"/><Relationship Id="rId5" Type="http://schemas.openxmlformats.org/officeDocument/2006/relationships/notesSlide" Target="../notesSlides/notesSlide24.xml"/><Relationship Id="rId4" Type="http://schemas.openxmlformats.org/officeDocument/2006/relationships/slideLayout" Target="../slideLayouts/slideLayout7.xml"/><Relationship Id="rId3" Type="http://schemas.openxmlformats.org/officeDocument/2006/relationships/tags" Target="../tags/tag25.xml"/><Relationship Id="rId2" Type="http://schemas.openxmlformats.org/officeDocument/2006/relationships/image" Target="../media/image12.jpeg"/><Relationship Id="rId1" Type="http://schemas.openxmlformats.org/officeDocument/2006/relationships/tags" Target="../tags/tag24.xml"/></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6.xml"/><Relationship Id="rId2" Type="http://schemas.openxmlformats.org/officeDocument/2006/relationships/image" Target="../media/image5.png"/><Relationship Id="rId1"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3.png"/></Relationships>
</file>

<file path=ppt/slides/_rels/slide31.xml.rels><?xml version="1.0" encoding="UTF-8" standalone="yes"?>
<Relationships xmlns="http://schemas.openxmlformats.org/package/2006/relationships"><Relationship Id="rId5" Type="http://schemas.openxmlformats.org/officeDocument/2006/relationships/comments" Target="../comments/comment12.xml"/><Relationship Id="rId4" Type="http://schemas.openxmlformats.org/officeDocument/2006/relationships/notesSlide" Target="../notesSlides/notesSlide25.xml"/><Relationship Id="rId3" Type="http://schemas.openxmlformats.org/officeDocument/2006/relationships/slideLayout" Target="../slideLayouts/slideLayout7.xml"/><Relationship Id="rId2" Type="http://schemas.openxmlformats.org/officeDocument/2006/relationships/tags" Target="../tags/tag26.xml"/><Relationship Id="rId1" Type="http://schemas.openxmlformats.org/officeDocument/2006/relationships/image" Target="../media/image14.png"/></Relationships>
</file>

<file path=ppt/slides/_rels/slide32.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19.xml"/><Relationship Id="rId2" Type="http://schemas.openxmlformats.org/officeDocument/2006/relationships/image" Target="../media/image5.png"/><Relationship Id="rId1" Type="http://schemas.openxmlformats.org/officeDocument/2006/relationships/image" Target="../media/image2.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2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8.jpe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4" Type="http://schemas.openxmlformats.org/officeDocument/2006/relationships/notesSlide" Target="../notesSlides/notesSlide28.xml"/><Relationship Id="rId3" Type="http://schemas.openxmlformats.org/officeDocument/2006/relationships/slideLayout" Target="../slideLayouts/slideLayout19.xml"/><Relationship Id="rId2" Type="http://schemas.openxmlformats.org/officeDocument/2006/relationships/image" Target="../media/image5.png"/><Relationship Id="rId1" Type="http://schemas.openxmlformats.org/officeDocument/2006/relationships/image" Target="../media/image2.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tags" Target="../tags/tag28.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tags" Target="../tags/tag29.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tags" Target="../tags/tag30.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tags" Target="../tags/tag31.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tags" Target="../tags/tag32.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7.xml"/><Relationship Id="rId1" Type="http://schemas.openxmlformats.org/officeDocument/2006/relationships/tags" Target="../tags/tag3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7.xml"/><Relationship Id="rId2" Type="http://schemas.openxmlformats.org/officeDocument/2006/relationships/tags" Target="../tags/tag2.xml"/><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7.xml"/><Relationship Id="rId2" Type="http://schemas.openxmlformats.org/officeDocument/2006/relationships/tags" Target="../tags/tag4.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7.xml"/><Relationship Id="rId2" Type="http://schemas.openxmlformats.org/officeDocument/2006/relationships/tags" Target="../tags/tag5.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60000"/>
          </a:schemeClr>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905"/>
            <a:ext cx="9144000" cy="5143500"/>
          </a:xfrm>
          <a:prstGeom prst="rect">
            <a:avLst/>
          </a:prstGeom>
        </p:spPr>
      </p:pic>
      <p:pic>
        <p:nvPicPr>
          <p:cNvPr id="5" name="图片 4" descr="11"/>
          <p:cNvPicPr>
            <a:picLocks noChangeAspect="1"/>
          </p:cNvPicPr>
          <p:nvPr/>
        </p:nvPicPr>
        <p:blipFill>
          <a:blip r:embed="rId2"/>
          <a:srcRect r="59298"/>
          <a:stretch>
            <a:fillRect/>
          </a:stretch>
        </p:blipFill>
        <p:spPr>
          <a:xfrm>
            <a:off x="4445" y="-20320"/>
            <a:ext cx="4512471" cy="3464671"/>
          </a:xfrm>
          <a:prstGeom prst="rect">
            <a:avLst/>
          </a:prstGeom>
        </p:spPr>
      </p:pic>
      <p:sp>
        <p:nvSpPr>
          <p:cNvPr id="9" name="TextBox 1"/>
          <p:cNvSpPr txBox="1"/>
          <p:nvPr/>
        </p:nvSpPr>
        <p:spPr>
          <a:xfrm>
            <a:off x="1433207" y="3389535"/>
            <a:ext cx="5014000" cy="1013460"/>
          </a:xfrm>
          <a:prstGeom prst="rect">
            <a:avLst/>
          </a:prstGeom>
          <a:noFill/>
        </p:spPr>
        <p:txBody>
          <a:bodyPr wrap="square" lIns="91413" tIns="45706" rIns="91413" bIns="45706" rtlCol="0">
            <a:spAutoFit/>
          </a:bodyPr>
          <a:lstStyle/>
          <a:p>
            <a:pPr algn="dist"/>
            <a:r>
              <a:rPr lang="zh-CN" sz="6000" b="1" dirty="0">
                <a:solidFill>
                  <a:schemeClr val="accent2">
                    <a:lumMod val="75000"/>
                  </a:schemeClr>
                </a:solidFill>
                <a:latin typeface="华文琥珀" panose="02010800040101010101" charset="-122"/>
                <a:ea typeface="华文琥珀" panose="02010800040101010101" charset="-122"/>
              </a:rPr>
              <a:t>人脑中的化学</a:t>
            </a:r>
            <a:endParaRPr lang="zh-CN" sz="6000" b="1" dirty="0">
              <a:solidFill>
                <a:schemeClr val="accent2">
                  <a:lumMod val="75000"/>
                </a:schemeClr>
              </a:solidFill>
              <a:latin typeface="华文琥珀" panose="02010800040101010101" charset="-122"/>
              <a:ea typeface="华文琥珀" panose="02010800040101010101" charset="-122"/>
            </a:endParaRPr>
          </a:p>
        </p:txBody>
      </p:sp>
      <p:sp>
        <p:nvSpPr>
          <p:cNvPr id="26" name="圆角矩形 25"/>
          <p:cNvSpPr/>
          <p:nvPr/>
        </p:nvSpPr>
        <p:spPr>
          <a:xfrm>
            <a:off x="5388610" y="4464685"/>
            <a:ext cx="1856105" cy="363220"/>
          </a:xfrm>
          <a:prstGeom prst="roundRect">
            <a:avLst/>
          </a:prstGeom>
          <a:solidFill>
            <a:srgbClr val="3F87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schemeClr val="bg1"/>
                </a:solidFill>
                <a:latin typeface="思源黑体 CN Normal" panose="020B0400000000000000" charset="-122"/>
                <a:ea typeface="思源黑体 CN Normal" panose="020B0400000000000000" charset="-122"/>
              </a:rPr>
              <a:t>人体中的化学期末展示</a:t>
            </a:r>
            <a:endParaRPr lang="zh-CN" altLang="en-US" sz="1200" dirty="0">
              <a:solidFill>
                <a:schemeClr val="bg1"/>
              </a:solidFill>
              <a:latin typeface="思源黑体 CN Normal" panose="020B0400000000000000" charset="-122"/>
              <a:ea typeface="思源黑体 CN Normal" panose="020B0400000000000000"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edge">
                                      <p:cBhvr>
                                        <p:cTn id="7" dur="2000"/>
                                        <p:tgtEl>
                                          <p:spTgt spid="5"/>
                                        </p:tgtEl>
                                      </p:cBhvr>
                                    </p:animEffect>
                                  </p:childTnLst>
                                </p:cTn>
                              </p:par>
                            </p:childTnLst>
                          </p:cTn>
                        </p:par>
                        <p:par>
                          <p:cTn id="8" fill="hold">
                            <p:stCondLst>
                              <p:cond delay="2000"/>
                            </p:stCondLst>
                            <p:childTnLst>
                              <p:par>
                                <p:cTn id="9" presetID="2" presetClass="entr" presetSubtype="2" fill="hold" grpId="0" nodeType="afterEffect">
                                  <p:stCondLst>
                                    <p:cond delay="0"/>
                                  </p:stCondLst>
                                  <p:iterate type="lt">
                                    <p:tmPct val="23333"/>
                                  </p:iterate>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1+#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591310" y="1253490"/>
            <a:ext cx="5635625" cy="2173605"/>
          </a:xfrm>
          <a:prstGeom prst="rect">
            <a:avLst/>
          </a:prstGeom>
          <a:noFill/>
        </p:spPr>
        <p:txBody>
          <a:bodyPr wrap="square" rtlCol="0">
            <a:noAutofit/>
          </a:bodyPr>
          <a:lstStyle/>
          <a:p>
            <a:pPr indent="457200"/>
            <a:r>
              <a:rPr lang="zh-CN" altLang="en-US">
                <a:latin typeface="华文中宋" panose="02010600040101010101" charset="-122"/>
                <a:ea typeface="华文中宋" panose="02010600040101010101" charset="-122"/>
                <a:cs typeface="华文中宋" panose="02010600040101010101" charset="-122"/>
              </a:rPr>
              <a:t>多巴胺（DA，或3-羟酪胺，3,4-二羟苯乙胺）是一种神经递质，它主要存在于大脑的中脑区域，参与调节人体的情绪、行为和动机等方面的功能。当人体经历一些积极的刺激时，如吃美食、运动、得到奖励等，多巴胺的水平会升高，产生快感和成就感。因此，多巴胺也被称为“快乐激素</a:t>
            </a:r>
            <a:endParaRPr lang="zh-CN" altLang="en-US">
              <a:latin typeface="华文中宋" panose="02010600040101010101" charset="-122"/>
              <a:ea typeface="华文中宋" panose="02010600040101010101" charset="-122"/>
              <a:cs typeface="华文中宋" panose="02010600040101010101" charset="-122"/>
            </a:endParaRPr>
          </a:p>
        </p:txBody>
      </p:sp>
      <p:pic>
        <p:nvPicPr>
          <p:cNvPr id="9" name="图片 8" descr="微信图片_20231214175801"/>
          <p:cNvPicPr>
            <a:picLocks noChangeAspect="1"/>
          </p:cNvPicPr>
          <p:nvPr/>
        </p:nvPicPr>
        <p:blipFill>
          <a:blip r:embed="rId1"/>
          <a:stretch>
            <a:fillRect/>
          </a:stretch>
        </p:blipFill>
        <p:spPr>
          <a:xfrm>
            <a:off x="3110230" y="3146425"/>
            <a:ext cx="2597150" cy="1830070"/>
          </a:xfrm>
          <a:prstGeom prst="rect">
            <a:avLst/>
          </a:prstGeom>
        </p:spPr>
      </p:pic>
      <p:sp>
        <p:nvSpPr>
          <p:cNvPr id="11" name="矩形 10"/>
          <p:cNvSpPr/>
          <p:nvPr/>
        </p:nvSpPr>
        <p:spPr>
          <a:xfrm>
            <a:off x="2195195" y="669925"/>
            <a:ext cx="4163695" cy="163830"/>
          </a:xfrm>
          <a:prstGeom prst="rect">
            <a:avLst/>
          </a:prstGeom>
          <a:noFill/>
          <a:ln>
            <a:noFill/>
          </a:ln>
        </p:spPr>
        <p:txBody>
          <a:bodyPr wrap="none" rtlCol="0" anchor="t">
            <a:noAutofit/>
          </a:bodyPr>
          <a:lstStyle/>
          <a:p>
            <a:pPr algn="ctr"/>
            <a:r>
              <a:rPr lang="zh-CN" altLang="en-US" sz="28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什么是多巴胺</a:t>
            </a:r>
            <a:endParaRPr lang="zh-CN" altLang="en-US" sz="28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477010" y="923290"/>
            <a:ext cx="6189345" cy="2306955"/>
          </a:xfrm>
          <a:prstGeom prst="rect">
            <a:avLst/>
          </a:prstGeom>
          <a:noFill/>
        </p:spPr>
        <p:txBody>
          <a:bodyPr wrap="square" rtlCol="0">
            <a:spAutoFit/>
          </a:bodyPr>
          <a:lstStyle/>
          <a:p>
            <a:pPr indent="457200"/>
            <a:r>
              <a:rPr lang="zh-CN" altLang="en-US">
                <a:latin typeface="华文中宋" panose="02010600040101010101" charset="-122"/>
                <a:ea typeface="华文中宋" panose="02010600040101010101" charset="-122"/>
                <a:cs typeface="华文中宋" panose="02010600040101010101" charset="-122"/>
              </a:rPr>
              <a:t>作为神经递质的多巴胺，它的奖赏作用如雷贯耳，就是让你快乐，提高积极性，这是我们独特的思考和计划能力的重要组成部分。它可以帮助我们努力，专注并发现有趣的事物等。</a:t>
            </a:r>
            <a:endParaRPr lang="zh-CN" altLang="en-US">
              <a:latin typeface="华文中宋" panose="02010600040101010101" charset="-122"/>
              <a:ea typeface="华文中宋" panose="02010600040101010101" charset="-122"/>
              <a:cs typeface="华文中宋" panose="02010600040101010101" charset="-122"/>
            </a:endParaRPr>
          </a:p>
          <a:p>
            <a:endParaRPr lang="zh-CN" altLang="en-US">
              <a:latin typeface="华文中宋" panose="02010600040101010101" charset="-122"/>
              <a:ea typeface="华文中宋" panose="02010600040101010101" charset="-122"/>
              <a:cs typeface="华文中宋" panose="02010600040101010101" charset="-122"/>
            </a:endParaRPr>
          </a:p>
          <a:p>
            <a:pPr indent="457200"/>
            <a:r>
              <a:rPr lang="zh-CN" altLang="en-US">
                <a:latin typeface="华文中宋" panose="02010600040101010101" charset="-122"/>
                <a:ea typeface="华文中宋" panose="02010600040101010101" charset="-122"/>
                <a:cs typeface="华文中宋" panose="02010600040101010101" charset="-122"/>
              </a:rPr>
              <a:t>多巴胺是存在于一种叫多巴胺能神经（dopaminergic neuron）之中，它存在于中脑（midbrain)是含有并释放多巴胺作为神经递质的神经元。</a:t>
            </a:r>
            <a:endParaRPr lang="zh-CN" altLang="en-US">
              <a:latin typeface="华文中宋" panose="02010600040101010101" charset="-122"/>
              <a:ea typeface="华文中宋" panose="02010600040101010101" charset="-122"/>
              <a:cs typeface="华文中宋" panose="02010600040101010101" charset="-122"/>
            </a:endParaRPr>
          </a:p>
        </p:txBody>
      </p:sp>
      <p:sp>
        <p:nvSpPr>
          <p:cNvPr id="5" name="文本框 4"/>
          <p:cNvSpPr txBox="1"/>
          <p:nvPr/>
        </p:nvSpPr>
        <p:spPr>
          <a:xfrm>
            <a:off x="1139190" y="3288030"/>
            <a:ext cx="8238490" cy="1790065"/>
          </a:xfrm>
          <a:prstGeom prst="rect">
            <a:avLst/>
          </a:prstGeom>
          <a:noFill/>
        </p:spPr>
        <p:txBody>
          <a:bodyPr wrap="square" rtlCol="0">
            <a:noAutofit/>
          </a:bodyPr>
          <a:lstStyle/>
          <a:p>
            <a:r>
              <a:rPr lang="zh-CN" altLang="en-US" sz="3200">
                <a:ln w="22225">
                  <a:solidFill>
                    <a:schemeClr val="accent2"/>
                  </a:solidFill>
                  <a:prstDash val="solid"/>
                </a:ln>
                <a:solidFill>
                  <a:schemeClr val="accent2">
                    <a:lumMod val="40000"/>
                    <a:lumOff val="60000"/>
                  </a:schemeClr>
                </a:solidFill>
                <a:effectLst/>
              </a:rPr>
              <a:t>那多巴胺是在大脑的什么地方分布？</a:t>
            </a:r>
            <a:endParaRPr lang="zh-CN" altLang="en-US" sz="3200">
              <a:ln w="22225">
                <a:solidFill>
                  <a:schemeClr val="accent2"/>
                </a:solidFill>
                <a:prstDash val="solid"/>
              </a:ln>
              <a:solidFill>
                <a:schemeClr val="accent2">
                  <a:lumMod val="40000"/>
                  <a:lumOff val="60000"/>
                </a:schemeClr>
              </a:solidFill>
              <a:effectLst/>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Box 89"/>
          <p:cNvSpPr txBox="1"/>
          <p:nvPr/>
        </p:nvSpPr>
        <p:spPr>
          <a:xfrm>
            <a:off x="538500" y="216985"/>
            <a:ext cx="1402080" cy="337185"/>
          </a:xfrm>
          <a:prstGeom prst="rect">
            <a:avLst/>
          </a:prstGeom>
          <a:noFill/>
        </p:spPr>
        <p:txBody>
          <a:bodyPr wrap="none" rtlCol="0">
            <a:spAutoFit/>
          </a:bodyPr>
          <a:lstStyle/>
          <a:p>
            <a:r>
              <a:rPr lang="zh-CN" altLang="en-US" sz="1600" dirty="0">
                <a:solidFill>
                  <a:schemeClr val="tx1">
                    <a:lumMod val="65000"/>
                    <a:lumOff val="35000"/>
                  </a:schemeClr>
                </a:solidFill>
                <a:latin typeface="思源黑体 CN Normal" panose="020B0400000000000000" charset="-122"/>
                <a:ea typeface="思源黑体 CN Normal" panose="020B0400000000000000" charset="-122"/>
              </a:rPr>
              <a:t>多巴胺的分布</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pic>
        <p:nvPicPr>
          <p:cNvPr id="3" name="图片 2" descr="v2-28b94705222df0c10557efc8b6d4903f_1440w"/>
          <p:cNvPicPr>
            <a:picLocks noChangeAspect="1"/>
          </p:cNvPicPr>
          <p:nvPr/>
        </p:nvPicPr>
        <p:blipFill>
          <a:blip r:embed="rId1"/>
          <a:stretch>
            <a:fillRect/>
          </a:stretch>
        </p:blipFill>
        <p:spPr>
          <a:xfrm>
            <a:off x="662305" y="911860"/>
            <a:ext cx="3795395" cy="3479165"/>
          </a:xfrm>
          <a:prstGeom prst="rect">
            <a:avLst/>
          </a:prstGeom>
        </p:spPr>
      </p:pic>
      <p:sp>
        <p:nvSpPr>
          <p:cNvPr id="4" name="文本框 3"/>
          <p:cNvSpPr txBox="1"/>
          <p:nvPr/>
        </p:nvSpPr>
        <p:spPr>
          <a:xfrm>
            <a:off x="4958715" y="1022350"/>
            <a:ext cx="3554730" cy="3404870"/>
          </a:xfrm>
          <a:prstGeom prst="rect">
            <a:avLst/>
          </a:prstGeom>
          <a:noFill/>
        </p:spPr>
        <p:txBody>
          <a:bodyPr wrap="square" rtlCol="0">
            <a:noAutofit/>
          </a:bodyPr>
          <a:lstStyle/>
          <a:p>
            <a:r>
              <a:rPr lang="zh-CN" altLang="en-US" sz="1400">
                <a:latin typeface="华文中宋" panose="02010600040101010101" charset="-122"/>
                <a:ea typeface="华文中宋" panose="02010600040101010101" charset="-122"/>
                <a:cs typeface="华文中宋" panose="02010600040101010101" charset="-122"/>
              </a:rPr>
              <a:t>脑腹侧被盖区(Ventral tegmental area，VTA)是多巴胺能神经元集中的地方，多巴胺能神经元通过轴突传送多巴胺到不同的脑区， 简单来说这些轴突分为三个主要环路， 由VTA 到前额叶（Frontal lobe)、纹状体（Striatum) 以及边缘系统（Limbic system)。</a:t>
            </a:r>
            <a:endParaRPr lang="zh-CN" altLang="en-US" sz="1400">
              <a:latin typeface="华文中宋" panose="02010600040101010101" charset="-122"/>
              <a:ea typeface="华文中宋" panose="02010600040101010101" charset="-122"/>
              <a:cs typeface="华文中宋" panose="02010600040101010101" charset="-122"/>
            </a:endParaRPr>
          </a:p>
          <a:p>
            <a:endParaRPr lang="zh-CN" altLang="en-US" sz="1400">
              <a:latin typeface="华文中宋" panose="02010600040101010101" charset="-122"/>
              <a:ea typeface="华文中宋" panose="02010600040101010101" charset="-122"/>
              <a:cs typeface="华文中宋" panose="02010600040101010101" charset="-122"/>
            </a:endParaRPr>
          </a:p>
          <a:p>
            <a:r>
              <a:rPr lang="zh-CN" altLang="en-US" sz="1400">
                <a:latin typeface="华文中宋" panose="02010600040101010101" charset="-122"/>
                <a:ea typeface="华文中宋" panose="02010600040101010101" charset="-122"/>
                <a:cs typeface="华文中宋" panose="02010600040101010101" charset="-122"/>
              </a:rPr>
              <a:t>前额叶主宰我们思考及认知能力等等；纹状体则与运动有关， 多巴胺缺乏的话会影响运动， 严重的会出现柏金森病；而边缘系统如伏隔核(nucleus accumbens，NAc)等脑区则在奖赏效应中起着核心作用，对诸如食物，性，毒品等刺激有反应。</a:t>
            </a:r>
            <a:endParaRPr lang="zh-CN" altLang="en-US" sz="1400">
              <a:latin typeface="华文中宋" panose="02010600040101010101" charset="-122"/>
              <a:ea typeface="华文中宋" panose="02010600040101010101" charset="-122"/>
              <a:cs typeface="华文中宋" panose="02010600040101010101"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微信图片_20231214175806"/>
          <p:cNvPicPr>
            <a:picLocks noChangeAspect="1"/>
          </p:cNvPicPr>
          <p:nvPr>
            <p:custDataLst>
              <p:tags r:id="rId1"/>
            </p:custDataLst>
          </p:nvPr>
        </p:nvPicPr>
        <p:blipFill>
          <a:blip r:embed="rId2"/>
          <a:stretch>
            <a:fillRect/>
          </a:stretch>
        </p:blipFill>
        <p:spPr>
          <a:xfrm>
            <a:off x="2197735" y="2191385"/>
            <a:ext cx="4259580" cy="2116455"/>
          </a:xfrm>
          <a:prstGeom prst="rect">
            <a:avLst/>
          </a:prstGeom>
        </p:spPr>
      </p:pic>
      <p:sp>
        <p:nvSpPr>
          <p:cNvPr id="2" name="文本框 1"/>
          <p:cNvSpPr txBox="1"/>
          <p:nvPr/>
        </p:nvSpPr>
        <p:spPr>
          <a:xfrm>
            <a:off x="1802765" y="1088390"/>
            <a:ext cx="6296025" cy="922020"/>
          </a:xfrm>
          <a:prstGeom prst="rect">
            <a:avLst/>
          </a:prstGeom>
          <a:noFill/>
        </p:spPr>
        <p:txBody>
          <a:bodyPr wrap="square" rtlCol="0">
            <a:spAutoFit/>
          </a:bodyPr>
          <a:lstStyle/>
          <a:p>
            <a:pPr indent="457200"/>
            <a:r>
              <a:rPr lang="zh-CN" altLang="en-US">
                <a:latin typeface="华文中宋" panose="02010600040101010101" charset="-122"/>
                <a:ea typeface="华文中宋" panose="02010600040101010101" charset="-122"/>
              </a:rPr>
              <a:t>多巴胺在机体内合成时以酪氨酸为原料。脑内的多巴胺主要是由黑质细胞来合成，这些多巴胺参与锥体外系统的活动，与躯体运动机能有密切关系。</a:t>
            </a:r>
            <a:endParaRPr lang="zh-CN" altLang="en-US">
              <a:latin typeface="华文中宋" panose="02010600040101010101" charset="-122"/>
              <a:ea typeface="华文中宋" panose="02010600040101010101" charset="-122"/>
            </a:endParaRPr>
          </a:p>
        </p:txBody>
      </p:sp>
      <p:sp>
        <p:nvSpPr>
          <p:cNvPr id="3" name="文本框 2"/>
          <p:cNvSpPr txBox="1"/>
          <p:nvPr/>
        </p:nvSpPr>
        <p:spPr>
          <a:xfrm>
            <a:off x="2053590" y="4398010"/>
            <a:ext cx="5036820" cy="368300"/>
          </a:xfrm>
          <a:prstGeom prst="rect">
            <a:avLst/>
          </a:prstGeom>
          <a:noFill/>
        </p:spPr>
        <p:txBody>
          <a:bodyPr wrap="square" rtlCol="0">
            <a:spAutoFit/>
          </a:bodyPr>
          <a:lstStyle/>
          <a:p>
            <a:r>
              <a:rPr lang="zh-CN" altLang="en-US" i="1">
                <a:latin typeface="华文彩云" panose="02010800040101010101" charset="-122"/>
                <a:ea typeface="华文彩云" panose="02010800040101010101" charset="-122"/>
                <a:cs typeface="华文彩云" panose="02010800040101010101" charset="-122"/>
              </a:rPr>
              <a:t>DA，或3-羟酪胺，3,4-二羟苯乙胺</a:t>
            </a:r>
            <a:endParaRPr lang="zh-CN" altLang="en-US" i="1">
              <a:latin typeface="华文彩云" panose="02010800040101010101" charset="-122"/>
              <a:ea typeface="华文彩云" panose="02010800040101010101" charset="-122"/>
              <a:cs typeface="华文彩云" panose="02010800040101010101" charset="-122"/>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279140" y="659765"/>
            <a:ext cx="6864350" cy="398780"/>
          </a:xfrm>
          <a:prstGeom prst="rect">
            <a:avLst/>
          </a:prstGeom>
          <a:noFill/>
        </p:spPr>
        <p:txBody>
          <a:bodyPr wrap="square" rtlCol="0">
            <a:spAutoFit/>
          </a:bodyPr>
          <a:lstStyle/>
          <a:p>
            <a:r>
              <a:rPr lang="zh-CN" altLang="en-US" sz="2000">
                <a:ln w="22225">
                  <a:solidFill>
                    <a:schemeClr val="accent2"/>
                  </a:solidFill>
                  <a:prstDash val="solid"/>
                </a:ln>
                <a:solidFill>
                  <a:schemeClr val="accent2">
                    <a:lumMod val="40000"/>
                    <a:lumOff val="60000"/>
                  </a:schemeClr>
                </a:solidFill>
                <a:effectLst/>
              </a:rPr>
              <a:t>多巴胺与帕金森症</a:t>
            </a:r>
            <a:endParaRPr lang="zh-CN" altLang="en-US" sz="2000">
              <a:ln w="22225">
                <a:solidFill>
                  <a:schemeClr val="accent2"/>
                </a:solidFill>
                <a:prstDash val="solid"/>
              </a:ln>
              <a:solidFill>
                <a:schemeClr val="accent2">
                  <a:lumMod val="40000"/>
                  <a:lumOff val="60000"/>
                </a:schemeClr>
              </a:solidFill>
              <a:effectLst/>
            </a:endParaRPr>
          </a:p>
        </p:txBody>
      </p:sp>
      <p:sp>
        <p:nvSpPr>
          <p:cNvPr id="7" name="文本框 6"/>
          <p:cNvSpPr txBox="1"/>
          <p:nvPr/>
        </p:nvSpPr>
        <p:spPr>
          <a:xfrm>
            <a:off x="1271270" y="3680460"/>
            <a:ext cx="6395085" cy="922020"/>
          </a:xfrm>
          <a:prstGeom prst="rect">
            <a:avLst/>
          </a:prstGeom>
          <a:noFill/>
        </p:spPr>
        <p:txBody>
          <a:bodyPr wrap="square" rtlCol="0">
            <a:spAutoFit/>
          </a:bodyPr>
          <a:lstStyle/>
          <a:p>
            <a:pPr indent="457200"/>
            <a:r>
              <a:rPr lang="zh-CN" altLang="en-US">
                <a:latin typeface="华文中宋" panose="02010600040101010101" charset="-122"/>
                <a:ea typeface="华文中宋" panose="02010600040101010101" charset="-122"/>
              </a:rPr>
              <a:t>脑内多巴胺代谢失常时，可引起震颤性麻痹（帕金森震颤）。其症状是：全身肌肉紧张度增高，肌肉强直，随意运动减少，动作缓慢，面部表现呆板。</a:t>
            </a:r>
            <a:endParaRPr lang="zh-CN" altLang="en-US">
              <a:latin typeface="华文中宋" panose="02010600040101010101" charset="-122"/>
              <a:ea typeface="华文中宋" panose="02010600040101010101" charset="-122"/>
            </a:endParaRPr>
          </a:p>
        </p:txBody>
      </p:sp>
      <p:pic>
        <p:nvPicPr>
          <p:cNvPr id="10" name="图片 9" descr="微信图片_20231214181624"/>
          <p:cNvPicPr>
            <a:picLocks noChangeAspect="1"/>
          </p:cNvPicPr>
          <p:nvPr/>
        </p:nvPicPr>
        <p:blipFill>
          <a:blip r:embed="rId1"/>
          <a:stretch>
            <a:fillRect/>
          </a:stretch>
        </p:blipFill>
        <p:spPr>
          <a:xfrm>
            <a:off x="5205730" y="1271270"/>
            <a:ext cx="2328545" cy="1786255"/>
          </a:xfrm>
          <a:prstGeom prst="rect">
            <a:avLst/>
          </a:prstGeom>
        </p:spPr>
      </p:pic>
      <p:sp>
        <p:nvSpPr>
          <p:cNvPr id="11" name="文本框 10"/>
          <p:cNvSpPr txBox="1"/>
          <p:nvPr/>
        </p:nvSpPr>
        <p:spPr>
          <a:xfrm>
            <a:off x="5649595" y="3160395"/>
            <a:ext cx="2016760" cy="368300"/>
          </a:xfrm>
          <a:prstGeom prst="rect">
            <a:avLst/>
          </a:prstGeom>
          <a:noFill/>
        </p:spPr>
        <p:txBody>
          <a:bodyPr wrap="square" rtlCol="0">
            <a:spAutoFit/>
          </a:bodyPr>
          <a:lstStyle/>
          <a:p>
            <a:r>
              <a:rPr lang="zh-CN" altLang="en-US" i="1">
                <a:latin typeface="华文彩云" panose="02010800040101010101" charset="-122"/>
                <a:ea typeface="华文彩云" panose="02010800040101010101" charset="-122"/>
              </a:rPr>
              <a:t>课堂剪影</a:t>
            </a:r>
            <a:endParaRPr lang="zh-CN" altLang="en-US" i="1">
              <a:latin typeface="华文彩云" panose="02010800040101010101" charset="-122"/>
              <a:ea typeface="华文彩云" panose="02010800040101010101" charset="-122"/>
            </a:endParaRPr>
          </a:p>
        </p:txBody>
      </p:sp>
      <p:pic>
        <p:nvPicPr>
          <p:cNvPr id="12" name="图片 11" descr="微信图片_20231214181658"/>
          <p:cNvPicPr>
            <a:picLocks noChangeAspect="1"/>
          </p:cNvPicPr>
          <p:nvPr/>
        </p:nvPicPr>
        <p:blipFill>
          <a:blip r:embed="rId2"/>
          <a:stretch>
            <a:fillRect/>
          </a:stretch>
        </p:blipFill>
        <p:spPr>
          <a:xfrm>
            <a:off x="1031875" y="1168400"/>
            <a:ext cx="2960370" cy="199199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279140" y="659765"/>
            <a:ext cx="6864350" cy="398780"/>
          </a:xfrm>
          <a:prstGeom prst="rect">
            <a:avLst/>
          </a:prstGeom>
          <a:noFill/>
        </p:spPr>
        <p:txBody>
          <a:bodyPr wrap="square" rtlCol="0">
            <a:spAutoFit/>
          </a:bodyPr>
          <a:lstStyle/>
          <a:p>
            <a:r>
              <a:rPr lang="zh-CN" altLang="en-US" sz="2000">
                <a:ln w="22225">
                  <a:solidFill>
                    <a:schemeClr val="accent2"/>
                  </a:solidFill>
                  <a:prstDash val="solid"/>
                </a:ln>
                <a:solidFill>
                  <a:schemeClr val="accent2">
                    <a:lumMod val="40000"/>
                    <a:lumOff val="60000"/>
                  </a:schemeClr>
                </a:solidFill>
                <a:effectLst/>
              </a:rPr>
              <a:t>最新研究进展</a:t>
            </a:r>
            <a:endParaRPr lang="zh-CN" altLang="en-US" sz="2000">
              <a:ln w="22225">
                <a:solidFill>
                  <a:schemeClr val="accent2"/>
                </a:solidFill>
                <a:prstDash val="solid"/>
              </a:ln>
              <a:solidFill>
                <a:schemeClr val="accent2">
                  <a:lumMod val="40000"/>
                  <a:lumOff val="60000"/>
                </a:schemeClr>
              </a:solidFill>
              <a:effectLst/>
            </a:endParaRPr>
          </a:p>
        </p:txBody>
      </p:sp>
      <p:sp>
        <p:nvSpPr>
          <p:cNvPr id="7" name="文本框 6"/>
          <p:cNvSpPr txBox="1"/>
          <p:nvPr/>
        </p:nvSpPr>
        <p:spPr>
          <a:xfrm>
            <a:off x="1271270" y="3680460"/>
            <a:ext cx="6395085" cy="1198880"/>
          </a:xfrm>
          <a:prstGeom prst="rect">
            <a:avLst/>
          </a:prstGeom>
          <a:noFill/>
        </p:spPr>
        <p:txBody>
          <a:bodyPr wrap="square" rtlCol="0">
            <a:spAutoFit/>
          </a:bodyPr>
          <a:lstStyle/>
          <a:p>
            <a:pPr indent="457200"/>
            <a:r>
              <a:rPr lang="zh-CN" altLang="en-US">
                <a:latin typeface="华文中宋" panose="02010600040101010101" charset="-122"/>
                <a:ea typeface="华文中宋" panose="02010600040101010101" charset="-122"/>
              </a:rPr>
              <a:t>据</a:t>
            </a:r>
            <a:r>
              <a:rPr lang="en-US" altLang="zh-CN">
                <a:latin typeface="华文中宋" panose="02010600040101010101" charset="-122"/>
                <a:ea typeface="华文中宋" panose="02010600040101010101" charset="-122"/>
              </a:rPr>
              <a:t>2023</a:t>
            </a:r>
            <a:r>
              <a:rPr lang="zh-CN" altLang="en-US">
                <a:latin typeface="华文中宋" panose="02010600040101010101" charset="-122"/>
                <a:ea typeface="华文中宋" panose="02010600040101010101" charset="-122"/>
              </a:rPr>
              <a:t>年</a:t>
            </a:r>
            <a:r>
              <a:rPr lang="en-US" altLang="zh-CN">
                <a:latin typeface="华文中宋" panose="02010600040101010101" charset="-122"/>
                <a:ea typeface="华文中宋" panose="02010600040101010101" charset="-122"/>
              </a:rPr>
              <a:t>12</a:t>
            </a:r>
            <a:r>
              <a:rPr lang="zh-CN" altLang="en-US">
                <a:latin typeface="华文中宋" panose="02010600040101010101" charset="-122"/>
                <a:ea typeface="华文中宋" panose="02010600040101010101" charset="-122"/>
              </a:rPr>
              <a:t>月5日发表在《自然·方法》杂志上的论文，奥地利科学院分子生物科技研究所的研究人员开发了一个多巴胺系统的类器官模型，揭示了其复杂的功能和对帕金森病的潜在影响。</a:t>
            </a:r>
            <a:endParaRPr lang="zh-CN" altLang="en-US">
              <a:latin typeface="华文中宋" panose="02010600040101010101" charset="-122"/>
              <a:ea typeface="华文中宋" panose="02010600040101010101" charset="-122"/>
            </a:endParaRPr>
          </a:p>
        </p:txBody>
      </p:sp>
      <p:pic>
        <p:nvPicPr>
          <p:cNvPr id="2" name="图片 1" descr="090222421"/>
          <p:cNvPicPr>
            <a:picLocks noChangeAspect="1"/>
          </p:cNvPicPr>
          <p:nvPr>
            <p:custDataLst>
              <p:tags r:id="rId1"/>
            </p:custDataLst>
          </p:nvPr>
        </p:nvPicPr>
        <p:blipFill>
          <a:blip r:embed="rId2"/>
          <a:stretch>
            <a:fillRect/>
          </a:stretch>
        </p:blipFill>
        <p:spPr>
          <a:xfrm>
            <a:off x="2841625" y="1137285"/>
            <a:ext cx="3007995" cy="225615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802130" y="3263265"/>
            <a:ext cx="5424805" cy="1501140"/>
          </a:xfrm>
          <a:prstGeom prst="rect">
            <a:avLst/>
          </a:prstGeom>
          <a:noFill/>
        </p:spPr>
        <p:txBody>
          <a:bodyPr wrap="square" rtlCol="0">
            <a:noAutofit/>
          </a:bodyPr>
          <a:lstStyle/>
          <a:p>
            <a:pPr indent="457200"/>
            <a:r>
              <a:rPr lang="zh-CN" altLang="en-US">
                <a:latin typeface="华文中宋" panose="02010600040101010101" charset="-122"/>
                <a:ea typeface="华文中宋" panose="02010600040101010101" charset="-122"/>
              </a:rPr>
              <a:t>该团队首先开发了所谓的中脑腹侧、纹状体和皮质的类器官模型，这是多巴胺系统中神经元连接的区域。然后，他们开发了一种将这些类器官融合在一起的方法。就像在人脑中发生的那样，中脑类器官的多巴胺能神经元向纹状体和皮质类器官发出投射。</a:t>
            </a:r>
            <a:endParaRPr lang="zh-CN" altLang="en-US">
              <a:latin typeface="华文中宋" panose="02010600040101010101" charset="-122"/>
              <a:ea typeface="华文中宋" panose="02010600040101010101" charset="-122"/>
            </a:endParaRPr>
          </a:p>
        </p:txBody>
      </p:sp>
      <p:pic>
        <p:nvPicPr>
          <p:cNvPr id="4" name="图片 3" descr="242dd42a2834349b033b7deadca002ce36d3d5391000"/>
          <p:cNvPicPr>
            <a:picLocks noChangeAspect="1"/>
          </p:cNvPicPr>
          <p:nvPr/>
        </p:nvPicPr>
        <p:blipFill>
          <a:blip r:embed="rId1"/>
          <a:stretch>
            <a:fillRect/>
          </a:stretch>
        </p:blipFill>
        <p:spPr>
          <a:xfrm>
            <a:off x="3197860" y="723900"/>
            <a:ext cx="2899410" cy="23837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279140" y="659765"/>
            <a:ext cx="6864350" cy="398780"/>
          </a:xfrm>
          <a:prstGeom prst="rect">
            <a:avLst/>
          </a:prstGeom>
          <a:noFill/>
        </p:spPr>
        <p:txBody>
          <a:bodyPr wrap="square" rtlCol="0">
            <a:spAutoFit/>
          </a:bodyPr>
          <a:lstStyle/>
          <a:p>
            <a:r>
              <a:rPr lang="zh-CN" altLang="en-US" sz="2000">
                <a:ln w="22225">
                  <a:solidFill>
                    <a:schemeClr val="accent2"/>
                  </a:solidFill>
                  <a:prstDash val="solid"/>
                </a:ln>
                <a:solidFill>
                  <a:schemeClr val="accent2">
                    <a:lumMod val="40000"/>
                    <a:lumOff val="60000"/>
                  </a:schemeClr>
                </a:solidFill>
                <a:effectLst/>
              </a:rPr>
              <a:t>最新研究进展</a:t>
            </a:r>
            <a:endParaRPr lang="zh-CN" altLang="en-US" sz="2000">
              <a:ln w="22225">
                <a:solidFill>
                  <a:schemeClr val="accent2"/>
                </a:solidFill>
                <a:prstDash val="solid"/>
              </a:ln>
              <a:solidFill>
                <a:schemeClr val="accent2">
                  <a:lumMod val="40000"/>
                  <a:lumOff val="60000"/>
                </a:schemeClr>
              </a:solidFill>
              <a:effectLst/>
            </a:endParaRPr>
          </a:p>
        </p:txBody>
      </p:sp>
      <p:sp>
        <p:nvSpPr>
          <p:cNvPr id="7" name="文本框 6"/>
          <p:cNvSpPr txBox="1"/>
          <p:nvPr/>
        </p:nvSpPr>
        <p:spPr>
          <a:xfrm>
            <a:off x="4092575" y="1191260"/>
            <a:ext cx="4190365" cy="2421890"/>
          </a:xfrm>
          <a:prstGeom prst="rect">
            <a:avLst/>
          </a:prstGeom>
          <a:noFill/>
        </p:spPr>
        <p:txBody>
          <a:bodyPr wrap="square" rtlCol="0">
            <a:noAutofit/>
          </a:bodyPr>
          <a:lstStyle/>
          <a:p>
            <a:pPr indent="457200"/>
            <a:r>
              <a:rPr lang="zh-CN" altLang="en-US" sz="1600">
                <a:latin typeface="华文中宋" panose="02010600040101010101" charset="-122"/>
                <a:ea typeface="华文中宋" panose="02010600040101010101" charset="-122"/>
              </a:rPr>
              <a:t>研究人员观察到了高水平的多巴胺能神经支配，以及多巴胺能神经元和纹状体、皮质神经元之间形成的突触。当他们刺激含有多巴胺能神经元的中脑时，纹状体和皮质中的神经元对刺激有反应。论文第一作者丹尼尔·鲁曼表示，他们成功地在体外模拟了多巴胺能回路，因为细胞不仅连接正确，而且还能共同发挥作用。</a:t>
            </a:r>
            <a:endParaRPr lang="zh-CN" altLang="en-US" sz="1600">
              <a:latin typeface="华文中宋" panose="02010600040101010101" charset="-122"/>
              <a:ea typeface="华文中宋" panose="02010600040101010101" charset="-122"/>
            </a:endParaRPr>
          </a:p>
          <a:p>
            <a:pPr indent="457200"/>
            <a:endParaRPr lang="zh-CN" altLang="en-US" sz="1600">
              <a:latin typeface="华文中宋" panose="02010600040101010101" charset="-122"/>
              <a:ea typeface="华文中宋" panose="02010600040101010101" charset="-122"/>
            </a:endParaRPr>
          </a:p>
          <a:p>
            <a:pPr indent="457200"/>
            <a:r>
              <a:rPr lang="zh-CN" altLang="en-US" sz="1600">
                <a:latin typeface="华文中宋" panose="02010600040101010101" charset="-122"/>
                <a:ea typeface="华文中宋" panose="02010600040101010101" charset="-122"/>
              </a:rPr>
              <a:t>该类器官模型可用于改进帕金森病的细胞治疗。研究证明，注射到模型中的多巴胺能前体细胞能发育成熟为神经元，并延伸了类器官内的神经元投射结构。与此同时。研究人员也可以在人类特异性体外系统中研究多巴胺过度刺激的长期影响。</a:t>
            </a:r>
            <a:endParaRPr lang="zh-CN" altLang="en-US" sz="1600">
              <a:latin typeface="华文中宋" panose="02010600040101010101" charset="-122"/>
              <a:ea typeface="华文中宋" panose="02010600040101010101" charset="-122"/>
            </a:endParaRPr>
          </a:p>
        </p:txBody>
      </p:sp>
      <p:pic>
        <p:nvPicPr>
          <p:cNvPr id="5" name="图片 4" descr="3b292df5e0fe9925acc25482799c6ad28fb171d2"/>
          <p:cNvPicPr>
            <a:picLocks noChangeAspect="1"/>
          </p:cNvPicPr>
          <p:nvPr/>
        </p:nvPicPr>
        <p:blipFill>
          <a:blip r:embed="rId1"/>
          <a:stretch>
            <a:fillRect/>
          </a:stretch>
        </p:blipFill>
        <p:spPr>
          <a:xfrm>
            <a:off x="744855" y="1350010"/>
            <a:ext cx="3154045" cy="2104390"/>
          </a:xfrm>
          <a:prstGeom prst="rect">
            <a:avLst/>
          </a:prstGeom>
        </p:spPr>
      </p:pic>
      <p:sp>
        <p:nvSpPr>
          <p:cNvPr id="6" name="文本框 5"/>
          <p:cNvSpPr txBox="1"/>
          <p:nvPr/>
        </p:nvSpPr>
        <p:spPr>
          <a:xfrm>
            <a:off x="715010" y="3613150"/>
            <a:ext cx="2913380" cy="614680"/>
          </a:xfrm>
          <a:prstGeom prst="rect">
            <a:avLst/>
          </a:prstGeom>
          <a:noFill/>
        </p:spPr>
        <p:txBody>
          <a:bodyPr wrap="square" rtlCol="0">
            <a:noAutofit/>
          </a:bodyPr>
          <a:lstStyle/>
          <a:p>
            <a:r>
              <a:rPr lang="zh-CN" altLang="en-US" sz="1200" i="1">
                <a:latin typeface="华文彩云" panose="02010800040101010101" charset="-122"/>
                <a:ea typeface="华文彩云" panose="02010800040101010101" charset="-122"/>
              </a:rPr>
              <a:t>中脑腹侧（红色）中的多巴胺能神经元投射到纹状体和皮质组织（绿色）</a:t>
            </a:r>
            <a:endParaRPr lang="zh-CN" altLang="en-US" sz="1200" i="1">
              <a:latin typeface="华文彩云" panose="02010800040101010101" charset="-122"/>
              <a:ea typeface="华文彩云" panose="02010800040101010101"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p:cNvSpPr txBox="1"/>
          <p:nvPr/>
        </p:nvSpPr>
        <p:spPr>
          <a:xfrm>
            <a:off x="4133856" y="1823431"/>
            <a:ext cx="4183380" cy="629920"/>
          </a:xfrm>
          <a:prstGeom prst="rect">
            <a:avLst/>
          </a:prstGeom>
          <a:noFill/>
        </p:spPr>
        <p:txBody>
          <a:bodyPr wrap="none" rtlCol="0">
            <a:spAutoFit/>
          </a:bodyPr>
          <a:lstStyle/>
          <a:p>
            <a:pPr algn="ctr"/>
            <a:r>
              <a:rPr lang="zh-CN" altLang="en-US" sz="3500" dirty="0">
                <a:solidFill>
                  <a:schemeClr val="accent2">
                    <a:lumMod val="75000"/>
                  </a:schemeClr>
                </a:solidFill>
                <a:latin typeface="思源黑体 CN Normal" panose="020B0400000000000000" charset="-122"/>
                <a:ea typeface="思源黑体 CN Normal" panose="020B0400000000000000" charset="-122"/>
              </a:rPr>
              <a:t>至关重要的神经系统</a:t>
            </a:r>
            <a:endParaRPr lang="zh-CN" altLang="en-US" sz="3500" dirty="0">
              <a:solidFill>
                <a:schemeClr val="accent2">
                  <a:lumMod val="75000"/>
                </a:schemeClr>
              </a:solidFill>
              <a:latin typeface="思源黑体 CN Normal" panose="020B0400000000000000" charset="-122"/>
              <a:ea typeface="思源黑体 CN Normal" panose="020B0400000000000000" charset="-122"/>
            </a:endParaRPr>
          </a:p>
        </p:txBody>
      </p:sp>
      <p:pic>
        <p:nvPicPr>
          <p:cNvPr id="45" name="Picture 3"/>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a:stretch>
            <a:fillRect/>
          </a:stretch>
        </p:blipFill>
        <p:spPr bwMode="auto">
          <a:xfrm rot="10800000">
            <a:off x="8369582" y="4196470"/>
            <a:ext cx="774418" cy="9470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41" name="组合 40"/>
          <p:cNvGrpSpPr/>
          <p:nvPr/>
        </p:nvGrpSpPr>
        <p:grpSpPr>
          <a:xfrm>
            <a:off x="1520825" y="1622425"/>
            <a:ext cx="2059940" cy="1616710"/>
            <a:chOff x="4272487" y="985295"/>
            <a:chExt cx="530249" cy="407976"/>
          </a:xfrm>
        </p:grpSpPr>
        <p:grpSp>
          <p:nvGrpSpPr>
            <p:cNvPr id="2" name="组合 1"/>
            <p:cNvGrpSpPr/>
            <p:nvPr/>
          </p:nvGrpSpPr>
          <p:grpSpPr>
            <a:xfrm>
              <a:off x="4272487" y="985295"/>
              <a:ext cx="530249" cy="407976"/>
              <a:chOff x="1822439" y="149340"/>
              <a:chExt cx="5053817" cy="3888432"/>
            </a:xfrm>
          </p:grpSpPr>
          <p:sp>
            <p:nvSpPr>
              <p:cNvPr id="3" name="任意多边形 2"/>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cap="flat" cmpd="sng" algn="ctr">
                <a:solidFill>
                  <a:srgbClr val="4BACC6">
                    <a:lumMod val="60000"/>
                    <a:lumOff val="40000"/>
                  </a:srgb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 name="任意多边形 3"/>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cap="flat" cmpd="sng" algn="ctr">
                <a:solidFill>
                  <a:srgbClr val="4F81BD">
                    <a:lumMod val="75000"/>
                  </a:srgb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5" name="TextBox 42"/>
            <p:cNvSpPr txBox="1"/>
            <p:nvPr/>
          </p:nvSpPr>
          <p:spPr>
            <a:xfrm>
              <a:off x="4454739" y="1082557"/>
              <a:ext cx="299614" cy="193893"/>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02</a:t>
              </a:r>
              <a:endParaRPr lang="en-US" altLang="zh-CN" sz="4400" dirty="0">
                <a:solidFill>
                  <a:schemeClr val="accent2">
                    <a:lumMod val="75000"/>
                  </a:schemeClr>
                </a:solidFill>
                <a:latin typeface="思源黑体 CN Normal" panose="020B0400000000000000" charset="-122"/>
                <a:ea typeface="思源黑体 CN Normal" panose="020B0400000000000000" charset="-122"/>
              </a:endParaRPr>
            </a:p>
          </p:txBody>
        </p:sp>
      </p:grpSp>
      <p:pic>
        <p:nvPicPr>
          <p:cNvPr id="12" name="图片 11" descr="12"/>
          <p:cNvPicPr>
            <a:picLocks noChangeAspect="1"/>
          </p:cNvPicPr>
          <p:nvPr/>
        </p:nvPicPr>
        <p:blipFill>
          <a:blip r:embed="rId2"/>
          <a:stretch>
            <a:fillRect/>
          </a:stretch>
        </p:blipFill>
        <p:spPr>
          <a:xfrm>
            <a:off x="15875" y="3690620"/>
            <a:ext cx="2744470" cy="1454785"/>
          </a:xfrm>
          <a:prstGeom prst="rect">
            <a:avLst/>
          </a:prstGeom>
        </p:spPr>
      </p:pic>
      <p:pic>
        <p:nvPicPr>
          <p:cNvPr id="7" name="图片 6" descr="11"/>
          <p:cNvPicPr>
            <a:picLocks noChangeAspect="1"/>
          </p:cNvPicPr>
          <p:nvPr>
            <p:custDataLst>
              <p:tags r:id="rId3"/>
            </p:custDataLst>
          </p:nvPr>
        </p:nvPicPr>
        <p:blipFill>
          <a:blip r:embed="rId4"/>
          <a:srcRect l="71319" t="21332"/>
          <a:stretch>
            <a:fillRect/>
          </a:stretch>
        </p:blipFill>
        <p:spPr>
          <a:xfrm>
            <a:off x="5374640" y="2275840"/>
            <a:ext cx="3783965" cy="2852420"/>
          </a:xfrm>
          <a:prstGeom prst="rect">
            <a:avLst/>
          </a:prstGeom>
          <a:effectLst/>
        </p:spPr>
      </p:pic>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1000"/>
                                        <p:tgtEl>
                                          <p:spTgt spid="45"/>
                                        </p:tgtEl>
                                      </p:cBhvr>
                                    </p:animEffect>
                                    <p:anim calcmode="lin" valueType="num">
                                      <p:cBhvr>
                                        <p:cTn id="8" dur="1000" fill="hold"/>
                                        <p:tgtEl>
                                          <p:spTgt spid="45"/>
                                        </p:tgtEl>
                                        <p:attrNameLst>
                                          <p:attrName>ppt_x</p:attrName>
                                        </p:attrNameLst>
                                      </p:cBhvr>
                                      <p:tavLst>
                                        <p:tav tm="0">
                                          <p:val>
                                            <p:strVal val="#ppt_x"/>
                                          </p:val>
                                        </p:tav>
                                        <p:tav tm="100000">
                                          <p:val>
                                            <p:strVal val="#ppt_x"/>
                                          </p:val>
                                        </p:tav>
                                      </p:tavLst>
                                    </p:anim>
                                    <p:anim calcmode="lin" valueType="num">
                                      <p:cBhvr>
                                        <p:cTn id="9" dur="1000" fill="hold"/>
                                        <p:tgtEl>
                                          <p:spTgt spid="4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2" presetClass="entr" presetSubtype="8" fill="hold" grpId="0" nodeType="afterEffect">
                                  <p:stCondLst>
                                    <p:cond delay="0"/>
                                  </p:stCondLst>
                                  <p:childTnLst>
                                    <p:set>
                                      <p:cBhvr>
                                        <p:cTn id="12" dur="1" fill="hold">
                                          <p:stCondLst>
                                            <p:cond delay="0"/>
                                          </p:stCondLst>
                                        </p:cTn>
                                        <p:tgtEl>
                                          <p:spTgt spid="27"/>
                                        </p:tgtEl>
                                        <p:attrNameLst>
                                          <p:attrName>style.visibility</p:attrName>
                                        </p:attrNameLst>
                                      </p:cBhvr>
                                      <p:to>
                                        <p:strVal val="visible"/>
                                      </p:to>
                                    </p:set>
                                    <p:anim calcmode="lin" valueType="num">
                                      <p:cBhvr additive="base">
                                        <p:cTn id="13" dur="500"/>
                                        <p:tgtEl>
                                          <p:spTgt spid="27"/>
                                        </p:tgtEl>
                                        <p:attrNameLst>
                                          <p:attrName>ppt_x</p:attrName>
                                        </p:attrNameLst>
                                      </p:cBhvr>
                                      <p:tavLst>
                                        <p:tav tm="0">
                                          <p:val>
                                            <p:strVal val="#ppt_x-#ppt_w*1.125000"/>
                                          </p:val>
                                        </p:tav>
                                        <p:tav tm="100000">
                                          <p:val>
                                            <p:strVal val="#ppt_x"/>
                                          </p:val>
                                        </p:tav>
                                      </p:tavLst>
                                    </p:anim>
                                    <p:animEffect transition="in" filter="wipe(right)">
                                      <p:cBhvr>
                                        <p:cTn id="14" dur="500"/>
                                        <p:tgtEl>
                                          <p:spTgt spid="27"/>
                                        </p:tgtEl>
                                      </p:cBhvr>
                                    </p:animEffect>
                                  </p:childTnLst>
                                </p:cTn>
                              </p:par>
                            </p:childTnLst>
                          </p:cTn>
                        </p:par>
                        <p:par>
                          <p:cTn id="15" fill="hold">
                            <p:stCondLst>
                              <p:cond delay="1500"/>
                            </p:stCondLst>
                            <p:childTnLst>
                              <p:par>
                                <p:cTn id="16" presetID="31" presetClass="entr" presetSubtype="0" fill="hold" nodeType="afterEffect">
                                  <p:stCondLst>
                                    <p:cond delay="0"/>
                                  </p:stCondLst>
                                  <p:childTnLst>
                                    <p:set>
                                      <p:cBhvr>
                                        <p:cTn id="17" dur="1" fill="hold">
                                          <p:stCondLst>
                                            <p:cond delay="0"/>
                                          </p:stCondLst>
                                        </p:cTn>
                                        <p:tgtEl>
                                          <p:spTgt spid="41"/>
                                        </p:tgtEl>
                                        <p:attrNameLst>
                                          <p:attrName>style.visibility</p:attrName>
                                        </p:attrNameLst>
                                      </p:cBhvr>
                                      <p:to>
                                        <p:strVal val="visible"/>
                                      </p:to>
                                    </p:set>
                                    <p:anim calcmode="lin" valueType="num">
                                      <p:cBhvr>
                                        <p:cTn id="18" dur="1000" fill="hold"/>
                                        <p:tgtEl>
                                          <p:spTgt spid="41"/>
                                        </p:tgtEl>
                                        <p:attrNameLst>
                                          <p:attrName>ppt_w</p:attrName>
                                        </p:attrNameLst>
                                      </p:cBhvr>
                                      <p:tavLst>
                                        <p:tav tm="0">
                                          <p:val>
                                            <p:fltVal val="0"/>
                                          </p:val>
                                        </p:tav>
                                        <p:tav tm="100000">
                                          <p:val>
                                            <p:strVal val="#ppt_w"/>
                                          </p:val>
                                        </p:tav>
                                      </p:tavLst>
                                    </p:anim>
                                    <p:anim calcmode="lin" valueType="num">
                                      <p:cBhvr>
                                        <p:cTn id="19" dur="1000" fill="hold"/>
                                        <p:tgtEl>
                                          <p:spTgt spid="41"/>
                                        </p:tgtEl>
                                        <p:attrNameLst>
                                          <p:attrName>ppt_h</p:attrName>
                                        </p:attrNameLst>
                                      </p:cBhvr>
                                      <p:tavLst>
                                        <p:tav tm="0">
                                          <p:val>
                                            <p:fltVal val="0"/>
                                          </p:val>
                                        </p:tav>
                                        <p:tav tm="100000">
                                          <p:val>
                                            <p:strVal val="#ppt_h"/>
                                          </p:val>
                                        </p:tav>
                                      </p:tavLst>
                                    </p:anim>
                                    <p:anim calcmode="lin" valueType="num">
                                      <p:cBhvr>
                                        <p:cTn id="20" dur="1000" fill="hold"/>
                                        <p:tgtEl>
                                          <p:spTgt spid="41"/>
                                        </p:tgtEl>
                                        <p:attrNameLst>
                                          <p:attrName>style.rotation</p:attrName>
                                        </p:attrNameLst>
                                      </p:cBhvr>
                                      <p:tavLst>
                                        <p:tav tm="0">
                                          <p:val>
                                            <p:fltVal val="90"/>
                                          </p:val>
                                        </p:tav>
                                        <p:tav tm="100000">
                                          <p:val>
                                            <p:fltVal val="0"/>
                                          </p:val>
                                        </p:tav>
                                      </p:tavLst>
                                    </p:anim>
                                    <p:animEffect transition="in" filter="fade">
                                      <p:cBhvr>
                                        <p:cTn id="21" dur="10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62280" y="886460"/>
            <a:ext cx="8164195" cy="1476375"/>
          </a:xfrm>
          <a:prstGeom prst="rect">
            <a:avLst/>
          </a:prstGeom>
          <a:noFill/>
        </p:spPr>
        <p:txBody>
          <a:bodyPr wrap="square" rtlCol="0">
            <a:spAutoFit/>
          </a:bodyPr>
          <a:lstStyle/>
          <a:p>
            <a:r>
              <a:rPr lang="zh-CN" altLang="en-US">
                <a:latin typeface="楷体" panose="02010609060101010101" charset="-122"/>
                <a:ea typeface="楷体" panose="02010609060101010101" charset="-122"/>
                <a:cs typeface="楷体" panose="02010609060101010101" charset="-122"/>
              </a:rPr>
              <a:t>神经系统(nervous</a:t>
            </a:r>
            <a:r>
              <a:rPr lang="en-US" altLang="zh-CN">
                <a:latin typeface="楷体" panose="02010609060101010101" charset="-122"/>
                <a:ea typeface="楷体" panose="02010609060101010101" charset="-122"/>
                <a:cs typeface="楷体" panose="02010609060101010101" charset="-122"/>
              </a:rPr>
              <a:t> </a:t>
            </a:r>
            <a:r>
              <a:rPr lang="zh-CN" altLang="en-US">
                <a:latin typeface="楷体" panose="02010609060101010101" charset="-122"/>
                <a:ea typeface="楷体" panose="02010609060101010101" charset="-122"/>
                <a:cs typeface="楷体" panose="02010609060101010101" charset="-122"/>
              </a:rPr>
              <a:t>system)是机体内起主导作用的系统。分为中枢神经系统和周围神经系统两大部分。它以反射作为神经活动的基础，在维持机体内环境稳态，保持机体完整统一性及其与外环境的协调平衡中起着主导作用。</a:t>
            </a:r>
            <a:r>
              <a:rPr lang="zh-CN" altLang="en-US">
                <a:latin typeface="楷体" panose="02010609060101010101" charset="-122"/>
                <a:ea typeface="楷体" panose="02010609060101010101" charset="-122"/>
                <a:cs typeface="楷体" panose="02010609060101010101" charset="-122"/>
                <a:sym typeface="+mn-ea"/>
              </a:rPr>
              <a:t>神经元作为神经系统的基本结构和单位，可以分为细胞体、神经纤维和突触三部分，而</a:t>
            </a:r>
            <a:r>
              <a:rPr lang="zh-CN" altLang="en-US">
                <a:latin typeface="楷体" panose="02010609060101010101" charset="-122"/>
                <a:ea typeface="楷体" panose="02010609060101010101" charset="-122"/>
                <a:cs typeface="楷体" panose="02010609060101010101" charset="-122"/>
              </a:rPr>
              <a:t>神经胶质支持着神经细胞（神经元），就由此成了精密而复杂的神经系统。</a:t>
            </a:r>
            <a:endParaRPr lang="zh-CN" altLang="en-US">
              <a:latin typeface="楷体" panose="02010609060101010101" charset="-122"/>
              <a:ea typeface="楷体" panose="02010609060101010101" charset="-122"/>
              <a:cs typeface="楷体" panose="02010609060101010101" charset="-122"/>
            </a:endParaRPr>
          </a:p>
        </p:txBody>
      </p:sp>
      <p:pic>
        <p:nvPicPr>
          <p:cNvPr id="4" name="图片 3" descr="t01b6a40caf8c31f02e"/>
          <p:cNvPicPr>
            <a:picLocks noChangeAspect="1"/>
          </p:cNvPicPr>
          <p:nvPr/>
        </p:nvPicPr>
        <p:blipFill>
          <a:blip r:embed="rId1"/>
          <a:stretch>
            <a:fillRect/>
          </a:stretch>
        </p:blipFill>
        <p:spPr>
          <a:xfrm>
            <a:off x="596265" y="2504440"/>
            <a:ext cx="2927350" cy="2195830"/>
          </a:xfrm>
          <a:prstGeom prst="rect">
            <a:avLst/>
          </a:prstGeom>
        </p:spPr>
      </p:pic>
      <p:sp>
        <p:nvSpPr>
          <p:cNvPr id="6" name="文本框 5"/>
          <p:cNvSpPr txBox="1"/>
          <p:nvPr/>
        </p:nvSpPr>
        <p:spPr>
          <a:xfrm>
            <a:off x="3841750" y="2428240"/>
            <a:ext cx="5108575" cy="1308735"/>
          </a:xfrm>
          <a:prstGeom prst="rect">
            <a:avLst/>
          </a:prstGeom>
          <a:noFill/>
        </p:spPr>
        <p:txBody>
          <a:bodyPr wrap="square" rtlCol="0">
            <a:noAutofit/>
          </a:bodyPr>
          <a:lstStyle/>
          <a:p>
            <a:r>
              <a:rPr lang="zh-CN" altLang="en-US">
                <a:latin typeface="楷体" panose="02010609060101010101" charset="-122"/>
                <a:ea typeface="楷体" panose="02010609060101010101" charset="-122"/>
              </a:rPr>
              <a:t>神经系统分为中枢神经系统和周围神经系统两大部分。中枢神经系统包括脑和脊髓。脑和脊髓位于人体的中轴位，它们的周围有头颅骨和脊椎骨包绕。周围神经系统包括脑神经、脊神经和植物神经。脑神经共有12对，主要支配头面部器官的感觉和运动。脊神经共有31对，主要支配身体和四肢的感觉、运动和反射。植物神经也称为内脏神经，主要分布于内脏、心血管和腺体。</a:t>
            </a:r>
            <a:endParaRPr lang="zh-CN" altLang="en-US">
              <a:latin typeface="楷体" panose="02010609060101010101" charset="-122"/>
              <a:ea typeface="楷体" panose="02010609060101010101"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descr="11"/>
          <p:cNvPicPr>
            <a:picLocks noChangeAspect="1"/>
          </p:cNvPicPr>
          <p:nvPr/>
        </p:nvPicPr>
        <p:blipFill>
          <a:blip r:embed="rId1"/>
          <a:srcRect r="59298"/>
          <a:stretch>
            <a:fillRect/>
          </a:stretch>
        </p:blipFill>
        <p:spPr>
          <a:xfrm>
            <a:off x="-53340" y="-20320"/>
            <a:ext cx="4696460" cy="3606165"/>
          </a:xfrm>
          <a:prstGeom prst="rect">
            <a:avLst/>
          </a:prstGeom>
        </p:spPr>
      </p:pic>
      <p:grpSp>
        <p:nvGrpSpPr>
          <p:cNvPr id="11" name="组合 10"/>
          <p:cNvGrpSpPr/>
          <p:nvPr/>
        </p:nvGrpSpPr>
        <p:grpSpPr>
          <a:xfrm>
            <a:off x="4506622" y="897927"/>
            <a:ext cx="2236510" cy="495130"/>
            <a:chOff x="4782534" y="952085"/>
            <a:chExt cx="2236510" cy="495130"/>
          </a:xfrm>
        </p:grpSpPr>
        <p:sp>
          <p:nvSpPr>
            <p:cNvPr id="144" name="TextBox 143"/>
            <p:cNvSpPr txBox="1"/>
            <p:nvPr/>
          </p:nvSpPr>
          <p:spPr>
            <a:xfrm>
              <a:off x="4782534" y="952085"/>
              <a:ext cx="2236510" cy="338554"/>
            </a:xfrm>
            <a:prstGeom prst="rect">
              <a:avLst/>
            </a:prstGeom>
            <a:noFill/>
          </p:spPr>
          <p:txBody>
            <a:bodyPr wrap="none" rtlCol="0">
              <a:spAutoFit/>
            </a:bodyPr>
            <a:lstStyle/>
            <a:p>
              <a:r>
                <a:rPr lang="zh-CN" altLang="en-US" sz="1600" dirty="0">
                  <a:solidFill>
                    <a:schemeClr val="accent2">
                      <a:lumMod val="75000"/>
                    </a:schemeClr>
                  </a:solidFill>
                  <a:latin typeface="思源黑体 CN Normal" panose="020B0400000000000000" charset="-122"/>
                  <a:ea typeface="思源黑体 CN Normal" panose="020B0400000000000000" charset="-122"/>
                </a:rPr>
                <a:t>大脑中重要的化学物质</a:t>
              </a:r>
              <a:endParaRPr lang="zh-CN" altLang="en-US" sz="1600" dirty="0">
                <a:solidFill>
                  <a:schemeClr val="accent2">
                    <a:lumMod val="75000"/>
                  </a:schemeClr>
                </a:solidFill>
                <a:latin typeface="思源黑体 CN Normal" panose="020B0400000000000000" charset="-122"/>
                <a:ea typeface="思源黑体 CN Normal" panose="020B0400000000000000" charset="-122"/>
              </a:endParaRPr>
            </a:p>
          </p:txBody>
        </p:sp>
        <p:sp>
          <p:nvSpPr>
            <p:cNvPr id="149" name="TextBox 148"/>
            <p:cNvSpPr txBox="1"/>
            <p:nvPr/>
          </p:nvSpPr>
          <p:spPr>
            <a:xfrm>
              <a:off x="4782534" y="1200994"/>
              <a:ext cx="2177199" cy="246221"/>
            </a:xfrm>
            <a:prstGeom prst="rect">
              <a:avLst/>
            </a:prstGeom>
            <a:noFill/>
          </p:spPr>
          <p:txBody>
            <a:bodyPr wrap="none" rtlCol="0">
              <a:spAutoFit/>
            </a:bodyPr>
            <a:lstStyle/>
            <a:p>
              <a:r>
                <a:rPr lang="en-US" altLang="zh-CN" sz="1000" dirty="0">
                  <a:solidFill>
                    <a:schemeClr val="tx1">
                      <a:lumMod val="65000"/>
                      <a:lumOff val="35000"/>
                    </a:schemeClr>
                  </a:solidFill>
                  <a:latin typeface="思源黑体 CN Normal" panose="020B0400000000000000" charset="-122"/>
                  <a:ea typeface="思源黑体 CN Normal" panose="020B0400000000000000" charset="-122"/>
                </a:rPr>
                <a:t>Important chemicals in the brain</a:t>
              </a:r>
              <a:endParaRPr lang="zh-CN" altLang="en-US" sz="1000" dirty="0">
                <a:solidFill>
                  <a:schemeClr val="tx1">
                    <a:lumMod val="65000"/>
                    <a:lumOff val="35000"/>
                  </a:schemeClr>
                </a:solidFill>
                <a:latin typeface="思源黑体 CN Normal" panose="020B0400000000000000" charset="-122"/>
                <a:ea typeface="思源黑体 CN Normal" panose="020B0400000000000000" charset="-122"/>
              </a:endParaRPr>
            </a:p>
          </p:txBody>
        </p:sp>
      </p:grpSp>
      <p:grpSp>
        <p:nvGrpSpPr>
          <p:cNvPr id="6" name="组合 5"/>
          <p:cNvGrpSpPr/>
          <p:nvPr/>
        </p:nvGrpSpPr>
        <p:grpSpPr>
          <a:xfrm>
            <a:off x="4467490" y="1634114"/>
            <a:ext cx="2011680" cy="555752"/>
            <a:chOff x="4782534" y="1822584"/>
            <a:chExt cx="2011680" cy="555752"/>
          </a:xfrm>
        </p:grpSpPr>
        <p:sp>
          <p:nvSpPr>
            <p:cNvPr id="145" name="TextBox 144"/>
            <p:cNvSpPr txBox="1"/>
            <p:nvPr/>
          </p:nvSpPr>
          <p:spPr>
            <a:xfrm>
              <a:off x="4782534" y="1822584"/>
              <a:ext cx="2011680" cy="337185"/>
            </a:xfrm>
            <a:prstGeom prst="rect">
              <a:avLst/>
            </a:prstGeom>
            <a:noFill/>
          </p:spPr>
          <p:txBody>
            <a:bodyPr wrap="none" rtlCol="0">
              <a:spAutoFit/>
            </a:bodyPr>
            <a:lstStyle/>
            <a:p>
              <a:r>
                <a:rPr lang="zh-CN" altLang="en-US" sz="1600" dirty="0">
                  <a:solidFill>
                    <a:schemeClr val="accent2">
                      <a:lumMod val="75000"/>
                    </a:schemeClr>
                  </a:solidFill>
                  <a:latin typeface="思源黑体 CN Normal" panose="020B0400000000000000" charset="-122"/>
                  <a:ea typeface="思源黑体 CN Normal" panose="020B0400000000000000" charset="-122"/>
                </a:rPr>
                <a:t>至关重要的神经系统</a:t>
              </a:r>
              <a:endParaRPr lang="zh-CN" altLang="en-US" sz="1600" dirty="0">
                <a:solidFill>
                  <a:schemeClr val="accent2">
                    <a:lumMod val="75000"/>
                  </a:schemeClr>
                </a:solidFill>
                <a:latin typeface="思源黑体 CN Normal" panose="020B0400000000000000" charset="-122"/>
                <a:ea typeface="思源黑体 CN Normal" panose="020B0400000000000000" charset="-122"/>
              </a:endParaRPr>
            </a:p>
          </p:txBody>
        </p:sp>
        <p:sp>
          <p:nvSpPr>
            <p:cNvPr id="150" name="TextBox 149"/>
            <p:cNvSpPr txBox="1"/>
            <p:nvPr/>
          </p:nvSpPr>
          <p:spPr>
            <a:xfrm>
              <a:off x="4782534" y="2102746"/>
              <a:ext cx="1706880" cy="275590"/>
            </a:xfrm>
            <a:prstGeom prst="rect">
              <a:avLst/>
            </a:prstGeom>
            <a:noFill/>
          </p:spPr>
          <p:txBody>
            <a:bodyPr wrap="none" rtlCol="0">
              <a:spAutoFit/>
            </a:bodyPr>
            <a:lstStyle/>
            <a:p>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Vital nervous system</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endParaRPr>
            </a:p>
          </p:txBody>
        </p:sp>
      </p:grpSp>
      <p:grpSp>
        <p:nvGrpSpPr>
          <p:cNvPr id="8" name="组合 7"/>
          <p:cNvGrpSpPr/>
          <p:nvPr/>
        </p:nvGrpSpPr>
        <p:grpSpPr>
          <a:xfrm>
            <a:off x="4506860" y="2368431"/>
            <a:ext cx="2574318" cy="530332"/>
            <a:chOff x="4646009" y="3479067"/>
            <a:chExt cx="2574318" cy="530332"/>
          </a:xfrm>
        </p:grpSpPr>
        <p:sp>
          <p:nvSpPr>
            <p:cNvPr id="147" name="TextBox 146"/>
            <p:cNvSpPr txBox="1"/>
            <p:nvPr/>
          </p:nvSpPr>
          <p:spPr>
            <a:xfrm>
              <a:off x="4646009" y="3479067"/>
              <a:ext cx="1864934" cy="338554"/>
            </a:xfrm>
            <a:prstGeom prst="rect">
              <a:avLst/>
            </a:prstGeom>
            <a:noFill/>
          </p:spPr>
          <p:txBody>
            <a:bodyPr wrap="none" rtlCol="0">
              <a:spAutoFit/>
            </a:bodyPr>
            <a:lstStyle/>
            <a:p>
              <a:r>
                <a:rPr lang="zh-CN" altLang="en-US" sz="1600" dirty="0">
                  <a:solidFill>
                    <a:schemeClr val="accent2">
                      <a:lumMod val="75000"/>
                    </a:schemeClr>
                  </a:solidFill>
                  <a:latin typeface="思源黑体 CN Normal" panose="020B0400000000000000" charset="-122"/>
                  <a:ea typeface="思源黑体 CN Normal" panose="020B0400000000000000" charset="-122"/>
                </a:rPr>
                <a:t>人脑与认知心理学</a:t>
              </a:r>
              <a:endParaRPr lang="zh-CN" altLang="en-US" sz="1600" dirty="0">
                <a:solidFill>
                  <a:schemeClr val="accent2">
                    <a:lumMod val="75000"/>
                  </a:schemeClr>
                </a:solidFill>
                <a:latin typeface="思源黑体 CN Normal" panose="020B0400000000000000" charset="-122"/>
                <a:ea typeface="思源黑体 CN Normal" panose="020B0400000000000000" charset="-122"/>
              </a:endParaRPr>
            </a:p>
          </p:txBody>
        </p:sp>
        <p:sp>
          <p:nvSpPr>
            <p:cNvPr id="151" name="TextBox 150"/>
            <p:cNvSpPr txBox="1"/>
            <p:nvPr/>
          </p:nvSpPr>
          <p:spPr>
            <a:xfrm>
              <a:off x="4735544" y="3732400"/>
              <a:ext cx="2484783" cy="276999"/>
            </a:xfrm>
            <a:prstGeom prst="rect">
              <a:avLst/>
            </a:prstGeom>
            <a:noFill/>
          </p:spPr>
          <p:txBody>
            <a:bodyPr wrap="none" rtlCol="0">
              <a:spAutoFit/>
            </a:bodyPr>
            <a:lstStyle/>
            <a:p>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Brain and cognitive psychology</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endParaRPr>
            </a:p>
          </p:txBody>
        </p:sp>
      </p:grpSp>
      <p:grpSp>
        <p:nvGrpSpPr>
          <p:cNvPr id="9" name="组合 8"/>
          <p:cNvGrpSpPr/>
          <p:nvPr/>
        </p:nvGrpSpPr>
        <p:grpSpPr>
          <a:xfrm>
            <a:off x="4448440" y="3142899"/>
            <a:ext cx="2418080" cy="499108"/>
            <a:chOff x="4978114" y="3308289"/>
            <a:chExt cx="2418080" cy="499108"/>
          </a:xfrm>
        </p:grpSpPr>
        <p:sp>
          <p:nvSpPr>
            <p:cNvPr id="148" name="TextBox 147"/>
            <p:cNvSpPr txBox="1"/>
            <p:nvPr/>
          </p:nvSpPr>
          <p:spPr>
            <a:xfrm>
              <a:off x="4978114" y="3308289"/>
              <a:ext cx="2418080" cy="337185"/>
            </a:xfrm>
            <a:prstGeom prst="rect">
              <a:avLst/>
            </a:prstGeom>
            <a:noFill/>
          </p:spPr>
          <p:txBody>
            <a:bodyPr wrap="none" rtlCol="0">
              <a:spAutoFit/>
            </a:bodyPr>
            <a:lstStyle/>
            <a:p>
              <a:pPr algn="l"/>
              <a:r>
                <a:rPr lang="zh-CN" altLang="en-US" sz="1600" dirty="0">
                  <a:solidFill>
                    <a:schemeClr val="accent2">
                      <a:lumMod val="75000"/>
                    </a:schemeClr>
                  </a:solidFill>
                  <a:latin typeface="思源黑体 CN Normal" panose="020B0400000000000000" charset="-122"/>
                  <a:ea typeface="思源黑体 CN Normal" panose="020B0400000000000000" charset="-122"/>
                  <a:sym typeface="+mn-ea"/>
                </a:rPr>
                <a:t>人脑中的化学物质的应用</a:t>
              </a:r>
              <a:endParaRPr lang="zh-CN" altLang="en-US" sz="1600" dirty="0">
                <a:solidFill>
                  <a:schemeClr val="accent2">
                    <a:lumMod val="75000"/>
                  </a:schemeClr>
                </a:solidFill>
                <a:latin typeface="思源黑体 CN Normal" panose="020B0400000000000000" charset="-122"/>
                <a:ea typeface="思源黑体 CN Normal" panose="020B0400000000000000" charset="-122"/>
              </a:endParaRPr>
            </a:p>
          </p:txBody>
        </p:sp>
        <p:sp>
          <p:nvSpPr>
            <p:cNvPr id="152" name="TextBox 151"/>
            <p:cNvSpPr txBox="1"/>
            <p:nvPr/>
          </p:nvSpPr>
          <p:spPr>
            <a:xfrm>
              <a:off x="5041614" y="3561176"/>
              <a:ext cx="1957587" cy="246221"/>
            </a:xfrm>
            <a:prstGeom prst="rect">
              <a:avLst/>
            </a:prstGeom>
            <a:noFill/>
          </p:spPr>
          <p:txBody>
            <a:bodyPr wrap="none" rtlCol="0">
              <a:spAutoFit/>
            </a:bodyPr>
            <a:lstStyle/>
            <a:p>
              <a:r>
                <a:rPr lang="en-US" altLang="zh-CN" sz="1000" dirty="0">
                  <a:solidFill>
                    <a:schemeClr val="tx1">
                      <a:lumMod val="65000"/>
                      <a:lumOff val="35000"/>
                    </a:schemeClr>
                  </a:solidFill>
                  <a:latin typeface="思源黑体 CN Normal" panose="020B0400000000000000" charset="-122"/>
                  <a:ea typeface="思源黑体 CN Normal" panose="020B0400000000000000" charset="-122"/>
                </a:rPr>
                <a:t>SOLUTIONS AND SUMMARY</a:t>
              </a:r>
              <a:endParaRPr lang="zh-CN" altLang="en-US" sz="1000" dirty="0">
                <a:solidFill>
                  <a:schemeClr val="tx1">
                    <a:lumMod val="65000"/>
                    <a:lumOff val="35000"/>
                  </a:schemeClr>
                </a:solidFill>
                <a:latin typeface="思源黑体 CN Normal" panose="020B0400000000000000" charset="-122"/>
                <a:ea typeface="思源黑体 CN Normal" panose="020B0400000000000000" charset="-122"/>
              </a:endParaRPr>
            </a:p>
          </p:txBody>
        </p:sp>
      </p:grpSp>
      <p:grpSp>
        <p:nvGrpSpPr>
          <p:cNvPr id="4" name="组合 3"/>
          <p:cNvGrpSpPr/>
          <p:nvPr/>
        </p:nvGrpSpPr>
        <p:grpSpPr>
          <a:xfrm>
            <a:off x="3871965" y="923823"/>
            <a:ext cx="600360" cy="461920"/>
            <a:chOff x="4272487" y="985295"/>
            <a:chExt cx="530249" cy="407976"/>
          </a:xfrm>
        </p:grpSpPr>
        <p:grpSp>
          <p:nvGrpSpPr>
            <p:cNvPr id="2" name="组合 1"/>
            <p:cNvGrpSpPr/>
            <p:nvPr/>
          </p:nvGrpSpPr>
          <p:grpSpPr>
            <a:xfrm>
              <a:off x="4272487" y="985295"/>
              <a:ext cx="530249" cy="407976"/>
              <a:chOff x="1822439" y="149340"/>
              <a:chExt cx="5053817" cy="3888432"/>
            </a:xfrm>
          </p:grpSpPr>
          <p:sp>
            <p:nvSpPr>
              <p:cNvPr id="46" name="任意多边形 45"/>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7" name="任意多边形 46"/>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3" name="TextBox 2"/>
            <p:cNvSpPr txBox="1"/>
            <p:nvPr/>
          </p:nvSpPr>
          <p:spPr>
            <a:xfrm>
              <a:off x="4461816" y="1022886"/>
              <a:ext cx="319318" cy="369332"/>
            </a:xfrm>
            <a:prstGeom prst="rect">
              <a:avLst/>
            </a:prstGeom>
            <a:noFill/>
          </p:spPr>
          <p:txBody>
            <a:bodyPr wrap="none" rtlCol="0">
              <a:spAutoFit/>
            </a:bodyPr>
            <a:lstStyle/>
            <a:p>
              <a:r>
                <a:rPr lang="en-US" altLang="zh-CN" dirty="0">
                  <a:solidFill>
                    <a:schemeClr val="accent2">
                      <a:lumMod val="75000"/>
                    </a:schemeClr>
                  </a:solidFill>
                  <a:latin typeface="思源黑体 CN Normal" panose="020B0400000000000000" charset="-122"/>
                  <a:ea typeface="思源黑体 CN Normal" panose="020B0400000000000000" charset="-122"/>
                </a:rPr>
                <a:t>1</a:t>
              </a:r>
              <a:endParaRPr lang="zh-CN" altLang="en-US" dirty="0">
                <a:solidFill>
                  <a:schemeClr val="accent2">
                    <a:lumMod val="75000"/>
                  </a:schemeClr>
                </a:solidFill>
                <a:latin typeface="思源黑体 CN Normal" panose="020B0400000000000000" charset="-122"/>
                <a:ea typeface="思源黑体 CN Normal" panose="020B0400000000000000" charset="-122"/>
              </a:endParaRPr>
            </a:p>
          </p:txBody>
        </p:sp>
      </p:grpSp>
      <p:grpSp>
        <p:nvGrpSpPr>
          <p:cNvPr id="5" name="组合 4"/>
          <p:cNvGrpSpPr/>
          <p:nvPr/>
        </p:nvGrpSpPr>
        <p:grpSpPr>
          <a:xfrm>
            <a:off x="1843208" y="2095236"/>
            <a:ext cx="1000922" cy="1328304"/>
            <a:chOff x="946982" y="2536200"/>
            <a:chExt cx="1000922" cy="1328304"/>
          </a:xfrm>
        </p:grpSpPr>
        <p:sp>
          <p:nvSpPr>
            <p:cNvPr id="106" name="TextBox 105"/>
            <p:cNvSpPr txBox="1"/>
            <p:nvPr/>
          </p:nvSpPr>
          <p:spPr>
            <a:xfrm>
              <a:off x="946982" y="2536200"/>
              <a:ext cx="728980" cy="1322070"/>
            </a:xfrm>
            <a:prstGeom prst="rect">
              <a:avLst/>
            </a:prstGeom>
            <a:noFill/>
          </p:spPr>
          <p:txBody>
            <a:bodyPr wrap="none" rtlCol="0">
              <a:spAutoFit/>
            </a:bodyPr>
            <a:lstStyle/>
            <a:p>
              <a:r>
                <a:rPr lang="zh-CN" altLang="en-US" sz="4000" b="1" spc="300" dirty="0">
                  <a:solidFill>
                    <a:schemeClr val="accent2">
                      <a:lumMod val="75000"/>
                    </a:schemeClr>
                  </a:solidFill>
                  <a:latin typeface="思源黑体 CN Normal" panose="020B0400000000000000" charset="-122"/>
                  <a:ea typeface="思源黑体 CN Normal" panose="020B0400000000000000" charset="-122"/>
                </a:rPr>
                <a:t>目</a:t>
              </a:r>
              <a:endParaRPr lang="en-US" altLang="zh-CN" sz="4000" b="1" spc="300" dirty="0">
                <a:solidFill>
                  <a:schemeClr val="accent2">
                    <a:lumMod val="75000"/>
                  </a:schemeClr>
                </a:solidFill>
                <a:latin typeface="思源黑体 CN Normal" panose="020B0400000000000000" charset="-122"/>
                <a:ea typeface="思源黑体 CN Normal" panose="020B0400000000000000" charset="-122"/>
              </a:endParaRPr>
            </a:p>
            <a:p>
              <a:r>
                <a:rPr lang="zh-CN" altLang="en-US" sz="4000" b="1" spc="300" dirty="0">
                  <a:solidFill>
                    <a:schemeClr val="accent2">
                      <a:lumMod val="75000"/>
                    </a:schemeClr>
                  </a:solidFill>
                  <a:latin typeface="思源黑体 CN Normal" panose="020B0400000000000000" charset="-122"/>
                  <a:ea typeface="思源黑体 CN Normal" panose="020B0400000000000000" charset="-122"/>
                </a:rPr>
                <a:t>录</a:t>
              </a:r>
              <a:endParaRPr lang="zh-CN" altLang="en-US" sz="4000" b="1" spc="300" dirty="0">
                <a:solidFill>
                  <a:schemeClr val="accent2">
                    <a:lumMod val="75000"/>
                  </a:schemeClr>
                </a:solidFill>
                <a:latin typeface="思源黑体 CN Normal" panose="020B0400000000000000" charset="-122"/>
                <a:ea typeface="思源黑体 CN Normal" panose="020B0400000000000000" charset="-122"/>
              </a:endParaRPr>
            </a:p>
          </p:txBody>
        </p:sp>
        <p:sp>
          <p:nvSpPr>
            <p:cNvPr id="107" name="TextBox 106"/>
            <p:cNvSpPr txBox="1"/>
            <p:nvPr/>
          </p:nvSpPr>
          <p:spPr>
            <a:xfrm rot="5400000">
              <a:off x="1136303" y="3052903"/>
              <a:ext cx="1284647" cy="338554"/>
            </a:xfrm>
            <a:prstGeom prst="rect">
              <a:avLst/>
            </a:prstGeom>
            <a:noFill/>
            <a:ln>
              <a:noFill/>
            </a:ln>
          </p:spPr>
          <p:txBody>
            <a:bodyPr wrap="none" rtlCol="0">
              <a:spAutoFit/>
            </a:bodyPr>
            <a:lstStyle/>
            <a:p>
              <a:r>
                <a:rPr lang="en-US" altLang="zh-CN" sz="1600" dirty="0">
                  <a:solidFill>
                    <a:schemeClr val="accent2">
                      <a:lumMod val="75000"/>
                    </a:schemeClr>
                  </a:solidFill>
                  <a:latin typeface="思源黑体 CN Normal" panose="020B0400000000000000" charset="-122"/>
                  <a:ea typeface="思源黑体 CN Normal" panose="020B0400000000000000" charset="-122"/>
                </a:rPr>
                <a:t>CONTENTS</a:t>
              </a:r>
              <a:endParaRPr lang="zh-CN" altLang="en-US" sz="1600" dirty="0">
                <a:solidFill>
                  <a:schemeClr val="accent2">
                    <a:lumMod val="75000"/>
                  </a:schemeClr>
                </a:solidFill>
                <a:latin typeface="思源黑体 CN Normal" panose="020B0400000000000000" charset="-122"/>
                <a:ea typeface="思源黑体 CN Normal" panose="020B0400000000000000" charset="-122"/>
              </a:endParaRPr>
            </a:p>
          </p:txBody>
        </p:sp>
      </p:grpSp>
      <p:grpSp>
        <p:nvGrpSpPr>
          <p:cNvPr id="87" name="组合 86"/>
          <p:cNvGrpSpPr/>
          <p:nvPr/>
        </p:nvGrpSpPr>
        <p:grpSpPr>
          <a:xfrm>
            <a:off x="3871965" y="1683316"/>
            <a:ext cx="600360" cy="461920"/>
            <a:chOff x="4272487" y="985295"/>
            <a:chExt cx="530249" cy="407976"/>
          </a:xfrm>
        </p:grpSpPr>
        <p:grpSp>
          <p:nvGrpSpPr>
            <p:cNvPr id="88" name="组合 87"/>
            <p:cNvGrpSpPr/>
            <p:nvPr/>
          </p:nvGrpSpPr>
          <p:grpSpPr>
            <a:xfrm>
              <a:off x="4272487" y="985295"/>
              <a:ext cx="530249" cy="407976"/>
              <a:chOff x="1822439" y="149340"/>
              <a:chExt cx="5053817" cy="3888432"/>
            </a:xfrm>
          </p:grpSpPr>
          <p:sp>
            <p:nvSpPr>
              <p:cNvPr id="90" name="任意多边形 89"/>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91" name="任意多边形 90"/>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89" name="TextBox 88"/>
            <p:cNvSpPr txBox="1"/>
            <p:nvPr/>
          </p:nvSpPr>
          <p:spPr>
            <a:xfrm>
              <a:off x="4461816" y="1022886"/>
              <a:ext cx="282028" cy="326201"/>
            </a:xfrm>
            <a:prstGeom prst="rect">
              <a:avLst/>
            </a:prstGeom>
            <a:noFill/>
          </p:spPr>
          <p:txBody>
            <a:bodyPr wrap="none" rtlCol="0">
              <a:spAutoFit/>
            </a:bodyPr>
            <a:lstStyle/>
            <a:p>
              <a:r>
                <a:rPr lang="en-US" altLang="zh-CN" dirty="0">
                  <a:solidFill>
                    <a:schemeClr val="accent2">
                      <a:lumMod val="75000"/>
                    </a:schemeClr>
                  </a:solidFill>
                  <a:latin typeface="思源黑体 CN Normal" panose="020B0400000000000000" charset="-122"/>
                  <a:ea typeface="思源黑体 CN Normal" panose="020B0400000000000000" charset="-122"/>
                </a:rPr>
                <a:t>2</a:t>
              </a:r>
              <a:endParaRPr lang="zh-CN" altLang="en-US" dirty="0">
                <a:solidFill>
                  <a:schemeClr val="accent2">
                    <a:lumMod val="75000"/>
                  </a:schemeClr>
                </a:solidFill>
                <a:latin typeface="思源黑体 CN Normal" panose="020B0400000000000000" charset="-122"/>
                <a:ea typeface="思源黑体 CN Normal" panose="020B0400000000000000" charset="-122"/>
              </a:endParaRPr>
            </a:p>
          </p:txBody>
        </p:sp>
      </p:grpSp>
      <p:grpSp>
        <p:nvGrpSpPr>
          <p:cNvPr id="98" name="组合 97"/>
          <p:cNvGrpSpPr/>
          <p:nvPr/>
        </p:nvGrpSpPr>
        <p:grpSpPr>
          <a:xfrm>
            <a:off x="3870060" y="2422575"/>
            <a:ext cx="600360" cy="461920"/>
            <a:chOff x="4272487" y="985295"/>
            <a:chExt cx="530249" cy="407976"/>
          </a:xfrm>
        </p:grpSpPr>
        <p:grpSp>
          <p:nvGrpSpPr>
            <p:cNvPr id="99" name="组合 98"/>
            <p:cNvGrpSpPr/>
            <p:nvPr/>
          </p:nvGrpSpPr>
          <p:grpSpPr>
            <a:xfrm>
              <a:off x="4272487" y="985295"/>
              <a:ext cx="530249" cy="407976"/>
              <a:chOff x="1822439" y="149340"/>
              <a:chExt cx="5053817" cy="3888432"/>
            </a:xfrm>
          </p:grpSpPr>
          <p:sp>
            <p:nvSpPr>
              <p:cNvPr id="101" name="任意多边形 100"/>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103" name="任意多边形 102"/>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100" name="TextBox 99"/>
            <p:cNvSpPr txBox="1"/>
            <p:nvPr/>
          </p:nvSpPr>
          <p:spPr>
            <a:xfrm>
              <a:off x="4461816" y="1022886"/>
              <a:ext cx="262475" cy="325289"/>
            </a:xfrm>
            <a:prstGeom prst="rect">
              <a:avLst/>
            </a:prstGeom>
            <a:noFill/>
          </p:spPr>
          <p:txBody>
            <a:bodyPr wrap="none" rtlCol="0">
              <a:spAutoFit/>
            </a:bodyPr>
            <a:lstStyle/>
            <a:p>
              <a:r>
                <a:rPr lang="en-US" altLang="zh-CN" dirty="0">
                  <a:solidFill>
                    <a:schemeClr val="accent2">
                      <a:lumMod val="75000"/>
                    </a:schemeClr>
                  </a:solidFill>
                  <a:latin typeface="思源黑体 CN Normal" panose="020B0400000000000000" charset="-122"/>
                  <a:ea typeface="思源黑体 CN Normal" panose="020B0400000000000000" charset="-122"/>
                </a:rPr>
                <a:t>3</a:t>
              </a:r>
              <a:endParaRPr lang="zh-CN" altLang="en-US" dirty="0">
                <a:solidFill>
                  <a:schemeClr val="accent2">
                    <a:lumMod val="75000"/>
                  </a:schemeClr>
                </a:solidFill>
                <a:latin typeface="思源黑体 CN Normal" panose="020B0400000000000000" charset="-122"/>
                <a:ea typeface="思源黑体 CN Normal" panose="020B0400000000000000" charset="-122"/>
              </a:endParaRPr>
            </a:p>
          </p:txBody>
        </p:sp>
      </p:grpSp>
      <p:grpSp>
        <p:nvGrpSpPr>
          <p:cNvPr id="104" name="组合 103"/>
          <p:cNvGrpSpPr/>
          <p:nvPr/>
        </p:nvGrpSpPr>
        <p:grpSpPr>
          <a:xfrm>
            <a:off x="3906255" y="3121646"/>
            <a:ext cx="600360" cy="461920"/>
            <a:chOff x="4272487" y="985295"/>
            <a:chExt cx="530249" cy="407976"/>
          </a:xfrm>
        </p:grpSpPr>
        <p:grpSp>
          <p:nvGrpSpPr>
            <p:cNvPr id="109" name="组合 108"/>
            <p:cNvGrpSpPr/>
            <p:nvPr/>
          </p:nvGrpSpPr>
          <p:grpSpPr>
            <a:xfrm>
              <a:off x="4272487" y="985295"/>
              <a:ext cx="530249" cy="407976"/>
              <a:chOff x="1822439" y="149340"/>
              <a:chExt cx="5053817" cy="3888432"/>
            </a:xfrm>
          </p:grpSpPr>
          <p:sp>
            <p:nvSpPr>
              <p:cNvPr id="114" name="任意多边形 11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116" name="任意多边形 115"/>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111" name="TextBox 110"/>
            <p:cNvSpPr txBox="1"/>
            <p:nvPr/>
          </p:nvSpPr>
          <p:spPr>
            <a:xfrm>
              <a:off x="4461816" y="1022886"/>
              <a:ext cx="262475" cy="325289"/>
            </a:xfrm>
            <a:prstGeom prst="rect">
              <a:avLst/>
            </a:prstGeom>
            <a:noFill/>
          </p:spPr>
          <p:txBody>
            <a:bodyPr wrap="none" rtlCol="0">
              <a:spAutoFit/>
            </a:bodyPr>
            <a:lstStyle/>
            <a:p>
              <a:r>
                <a:rPr lang="en-US" altLang="zh-CN" dirty="0">
                  <a:solidFill>
                    <a:schemeClr val="accent2">
                      <a:lumMod val="75000"/>
                    </a:schemeClr>
                  </a:solidFill>
                  <a:latin typeface="思源黑体 CN Normal" panose="020B0400000000000000" charset="-122"/>
                  <a:ea typeface="思源黑体 CN Normal" panose="020B0400000000000000" charset="-122"/>
                </a:rPr>
                <a:t>4</a:t>
              </a:r>
              <a:endParaRPr lang="zh-CN" altLang="en-US" dirty="0">
                <a:solidFill>
                  <a:schemeClr val="accent2">
                    <a:lumMod val="75000"/>
                  </a:schemeClr>
                </a:solidFill>
                <a:latin typeface="思源黑体 CN Normal" panose="020B0400000000000000" charset="-122"/>
                <a:ea typeface="思源黑体 CN Normal" panose="020B0400000000000000" charset="-122"/>
              </a:endParaRPr>
            </a:p>
          </p:txBody>
        </p:sp>
      </p:grpSp>
      <p:pic>
        <p:nvPicPr>
          <p:cNvPr id="12" name="图片 11" descr="12"/>
          <p:cNvPicPr>
            <a:picLocks noChangeAspect="1"/>
          </p:cNvPicPr>
          <p:nvPr/>
        </p:nvPicPr>
        <p:blipFill>
          <a:blip r:embed="rId2"/>
          <a:stretch>
            <a:fillRect/>
          </a:stretch>
        </p:blipFill>
        <p:spPr>
          <a:xfrm>
            <a:off x="15875" y="3690620"/>
            <a:ext cx="2744470" cy="145478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ppt_w</p:attrName>
                                        </p:attrNameLst>
                                      </p:cBhvr>
                                      <p:tavLst>
                                        <p:tav tm="0">
                                          <p:val>
                                            <p:fltVal val="0"/>
                                          </p:val>
                                        </p:tav>
                                        <p:tav tm="100000">
                                          <p:val>
                                            <p:strVal val="#ppt_w"/>
                                          </p:val>
                                        </p:tav>
                                      </p:tavLst>
                                    </p:anim>
                                    <p:anim calcmode="lin" valueType="num">
                                      <p:cBhvr>
                                        <p:cTn id="14" dur="500" fill="hold"/>
                                        <p:tgtEl>
                                          <p:spTgt spid="4"/>
                                        </p:tgtEl>
                                        <p:attrNameLst>
                                          <p:attrName>ppt_h</p:attrName>
                                        </p:attrNameLst>
                                      </p:cBhvr>
                                      <p:tavLst>
                                        <p:tav tm="0">
                                          <p:val>
                                            <p:fltVal val="0"/>
                                          </p:val>
                                        </p:tav>
                                        <p:tav tm="100000">
                                          <p:val>
                                            <p:strVal val="#ppt_h"/>
                                          </p:val>
                                        </p:tav>
                                      </p:tavLst>
                                    </p:anim>
                                    <p:animEffect transition="in" filter="fade">
                                      <p:cBhvr>
                                        <p:cTn id="15" dur="500"/>
                                        <p:tgtEl>
                                          <p:spTgt spid="4"/>
                                        </p:tgtEl>
                                      </p:cBhvr>
                                    </p:animEffect>
                                  </p:childTnLst>
                                </p:cTn>
                              </p:par>
                            </p:childTnLst>
                          </p:cTn>
                        </p:par>
                        <p:par>
                          <p:cTn id="16" fill="hold">
                            <p:stCondLst>
                              <p:cond delay="1000"/>
                            </p:stCondLst>
                            <p:childTnLst>
                              <p:par>
                                <p:cTn id="17" presetID="2" presetClass="entr" presetSubtype="2" fill="hold" nodeType="after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1+#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childTnLst>
                          </p:cTn>
                        </p:par>
                        <p:par>
                          <p:cTn id="21" fill="hold">
                            <p:stCondLst>
                              <p:cond delay="1500"/>
                            </p:stCondLst>
                            <p:childTnLst>
                              <p:par>
                                <p:cTn id="22" presetID="53" presetClass="entr" presetSubtype="16" fill="hold" nodeType="afterEffect">
                                  <p:stCondLst>
                                    <p:cond delay="0"/>
                                  </p:stCondLst>
                                  <p:childTnLst>
                                    <p:set>
                                      <p:cBhvr>
                                        <p:cTn id="23" dur="1" fill="hold">
                                          <p:stCondLst>
                                            <p:cond delay="0"/>
                                          </p:stCondLst>
                                        </p:cTn>
                                        <p:tgtEl>
                                          <p:spTgt spid="87"/>
                                        </p:tgtEl>
                                        <p:attrNameLst>
                                          <p:attrName>style.visibility</p:attrName>
                                        </p:attrNameLst>
                                      </p:cBhvr>
                                      <p:to>
                                        <p:strVal val="visible"/>
                                      </p:to>
                                    </p:set>
                                    <p:anim calcmode="lin" valueType="num">
                                      <p:cBhvr>
                                        <p:cTn id="24" dur="500" fill="hold"/>
                                        <p:tgtEl>
                                          <p:spTgt spid="87"/>
                                        </p:tgtEl>
                                        <p:attrNameLst>
                                          <p:attrName>ppt_w</p:attrName>
                                        </p:attrNameLst>
                                      </p:cBhvr>
                                      <p:tavLst>
                                        <p:tav tm="0">
                                          <p:val>
                                            <p:fltVal val="0"/>
                                          </p:val>
                                        </p:tav>
                                        <p:tav tm="100000">
                                          <p:val>
                                            <p:strVal val="#ppt_w"/>
                                          </p:val>
                                        </p:tav>
                                      </p:tavLst>
                                    </p:anim>
                                    <p:anim calcmode="lin" valueType="num">
                                      <p:cBhvr>
                                        <p:cTn id="25" dur="500" fill="hold"/>
                                        <p:tgtEl>
                                          <p:spTgt spid="87"/>
                                        </p:tgtEl>
                                        <p:attrNameLst>
                                          <p:attrName>ppt_h</p:attrName>
                                        </p:attrNameLst>
                                      </p:cBhvr>
                                      <p:tavLst>
                                        <p:tav tm="0">
                                          <p:val>
                                            <p:fltVal val="0"/>
                                          </p:val>
                                        </p:tav>
                                        <p:tav tm="100000">
                                          <p:val>
                                            <p:strVal val="#ppt_h"/>
                                          </p:val>
                                        </p:tav>
                                      </p:tavLst>
                                    </p:anim>
                                    <p:animEffect transition="in" filter="fade">
                                      <p:cBhvr>
                                        <p:cTn id="26" dur="500"/>
                                        <p:tgtEl>
                                          <p:spTgt spid="87"/>
                                        </p:tgtEl>
                                      </p:cBhvr>
                                    </p:animEffect>
                                  </p:childTnLst>
                                </p:cTn>
                              </p:par>
                            </p:childTnLst>
                          </p:cTn>
                        </p:par>
                        <p:par>
                          <p:cTn id="27" fill="hold">
                            <p:stCondLst>
                              <p:cond delay="2000"/>
                            </p:stCondLst>
                            <p:childTnLst>
                              <p:par>
                                <p:cTn id="28" presetID="2" presetClass="entr" presetSubtype="2" fill="hold" nodeType="afterEffect">
                                  <p:stCondLst>
                                    <p:cond delay="0"/>
                                  </p:stCondLst>
                                  <p:childTnLst>
                                    <p:set>
                                      <p:cBhvr>
                                        <p:cTn id="29" dur="1" fill="hold">
                                          <p:stCondLst>
                                            <p:cond delay="0"/>
                                          </p:stCondLst>
                                        </p:cTn>
                                        <p:tgtEl>
                                          <p:spTgt spid="6"/>
                                        </p:tgtEl>
                                        <p:attrNameLst>
                                          <p:attrName>style.visibility</p:attrName>
                                        </p:attrNameLst>
                                      </p:cBhvr>
                                      <p:to>
                                        <p:strVal val="visible"/>
                                      </p:to>
                                    </p:set>
                                    <p:anim calcmode="lin" valueType="num">
                                      <p:cBhvr additive="base">
                                        <p:cTn id="30" dur="500" fill="hold"/>
                                        <p:tgtEl>
                                          <p:spTgt spid="6"/>
                                        </p:tgtEl>
                                        <p:attrNameLst>
                                          <p:attrName>ppt_x</p:attrName>
                                        </p:attrNameLst>
                                      </p:cBhvr>
                                      <p:tavLst>
                                        <p:tav tm="0">
                                          <p:val>
                                            <p:strVal val="1+#ppt_w/2"/>
                                          </p:val>
                                        </p:tav>
                                        <p:tav tm="100000">
                                          <p:val>
                                            <p:strVal val="#ppt_x"/>
                                          </p:val>
                                        </p:tav>
                                      </p:tavLst>
                                    </p:anim>
                                    <p:anim calcmode="lin" valueType="num">
                                      <p:cBhvr additive="base">
                                        <p:cTn id="31" dur="500" fill="hold"/>
                                        <p:tgtEl>
                                          <p:spTgt spid="6"/>
                                        </p:tgtEl>
                                        <p:attrNameLst>
                                          <p:attrName>ppt_y</p:attrName>
                                        </p:attrNameLst>
                                      </p:cBhvr>
                                      <p:tavLst>
                                        <p:tav tm="0">
                                          <p:val>
                                            <p:strVal val="#ppt_y"/>
                                          </p:val>
                                        </p:tav>
                                        <p:tav tm="100000">
                                          <p:val>
                                            <p:strVal val="#ppt_y"/>
                                          </p:val>
                                        </p:tav>
                                      </p:tavLst>
                                    </p:anim>
                                  </p:childTnLst>
                                </p:cTn>
                              </p:par>
                            </p:childTnLst>
                          </p:cTn>
                        </p:par>
                        <p:par>
                          <p:cTn id="32" fill="hold">
                            <p:stCondLst>
                              <p:cond delay="2500"/>
                            </p:stCondLst>
                            <p:childTnLst>
                              <p:par>
                                <p:cTn id="33" presetID="53" presetClass="entr" presetSubtype="16" fill="hold" nodeType="afterEffect">
                                  <p:stCondLst>
                                    <p:cond delay="0"/>
                                  </p:stCondLst>
                                  <p:childTnLst>
                                    <p:set>
                                      <p:cBhvr>
                                        <p:cTn id="34" dur="1" fill="hold">
                                          <p:stCondLst>
                                            <p:cond delay="0"/>
                                          </p:stCondLst>
                                        </p:cTn>
                                        <p:tgtEl>
                                          <p:spTgt spid="98"/>
                                        </p:tgtEl>
                                        <p:attrNameLst>
                                          <p:attrName>style.visibility</p:attrName>
                                        </p:attrNameLst>
                                      </p:cBhvr>
                                      <p:to>
                                        <p:strVal val="visible"/>
                                      </p:to>
                                    </p:set>
                                    <p:anim calcmode="lin" valueType="num">
                                      <p:cBhvr>
                                        <p:cTn id="35" dur="500" fill="hold"/>
                                        <p:tgtEl>
                                          <p:spTgt spid="98"/>
                                        </p:tgtEl>
                                        <p:attrNameLst>
                                          <p:attrName>ppt_w</p:attrName>
                                        </p:attrNameLst>
                                      </p:cBhvr>
                                      <p:tavLst>
                                        <p:tav tm="0">
                                          <p:val>
                                            <p:fltVal val="0"/>
                                          </p:val>
                                        </p:tav>
                                        <p:tav tm="100000">
                                          <p:val>
                                            <p:strVal val="#ppt_w"/>
                                          </p:val>
                                        </p:tav>
                                      </p:tavLst>
                                    </p:anim>
                                    <p:anim calcmode="lin" valueType="num">
                                      <p:cBhvr>
                                        <p:cTn id="36" dur="500" fill="hold"/>
                                        <p:tgtEl>
                                          <p:spTgt spid="98"/>
                                        </p:tgtEl>
                                        <p:attrNameLst>
                                          <p:attrName>ppt_h</p:attrName>
                                        </p:attrNameLst>
                                      </p:cBhvr>
                                      <p:tavLst>
                                        <p:tav tm="0">
                                          <p:val>
                                            <p:fltVal val="0"/>
                                          </p:val>
                                        </p:tav>
                                        <p:tav tm="100000">
                                          <p:val>
                                            <p:strVal val="#ppt_h"/>
                                          </p:val>
                                        </p:tav>
                                      </p:tavLst>
                                    </p:anim>
                                    <p:animEffect transition="in" filter="fade">
                                      <p:cBhvr>
                                        <p:cTn id="37" dur="500"/>
                                        <p:tgtEl>
                                          <p:spTgt spid="98"/>
                                        </p:tgtEl>
                                      </p:cBhvr>
                                    </p:animEffect>
                                  </p:childTnLst>
                                </p:cTn>
                              </p:par>
                            </p:childTnLst>
                          </p:cTn>
                        </p:par>
                        <p:par>
                          <p:cTn id="38" fill="hold">
                            <p:stCondLst>
                              <p:cond delay="3000"/>
                            </p:stCondLst>
                            <p:childTnLst>
                              <p:par>
                                <p:cTn id="39" presetID="2" presetClass="entr" presetSubtype="2" fill="hold" nodeType="afterEffect">
                                  <p:stCondLst>
                                    <p:cond delay="0"/>
                                  </p:stCondLst>
                                  <p:childTnLst>
                                    <p:set>
                                      <p:cBhvr>
                                        <p:cTn id="40" dur="1" fill="hold">
                                          <p:stCondLst>
                                            <p:cond delay="0"/>
                                          </p:stCondLst>
                                        </p:cTn>
                                        <p:tgtEl>
                                          <p:spTgt spid="8"/>
                                        </p:tgtEl>
                                        <p:attrNameLst>
                                          <p:attrName>style.visibility</p:attrName>
                                        </p:attrNameLst>
                                      </p:cBhvr>
                                      <p:to>
                                        <p:strVal val="visible"/>
                                      </p:to>
                                    </p:set>
                                    <p:anim calcmode="lin" valueType="num">
                                      <p:cBhvr additive="base">
                                        <p:cTn id="41" dur="500" fill="hold"/>
                                        <p:tgtEl>
                                          <p:spTgt spid="8"/>
                                        </p:tgtEl>
                                        <p:attrNameLst>
                                          <p:attrName>ppt_x</p:attrName>
                                        </p:attrNameLst>
                                      </p:cBhvr>
                                      <p:tavLst>
                                        <p:tav tm="0">
                                          <p:val>
                                            <p:strVal val="1+#ppt_w/2"/>
                                          </p:val>
                                        </p:tav>
                                        <p:tav tm="100000">
                                          <p:val>
                                            <p:strVal val="#ppt_x"/>
                                          </p:val>
                                        </p:tav>
                                      </p:tavLst>
                                    </p:anim>
                                    <p:anim calcmode="lin" valueType="num">
                                      <p:cBhvr additive="base">
                                        <p:cTn id="42" dur="500" fill="hold"/>
                                        <p:tgtEl>
                                          <p:spTgt spid="8"/>
                                        </p:tgtEl>
                                        <p:attrNameLst>
                                          <p:attrName>ppt_y</p:attrName>
                                        </p:attrNameLst>
                                      </p:cBhvr>
                                      <p:tavLst>
                                        <p:tav tm="0">
                                          <p:val>
                                            <p:strVal val="#ppt_y"/>
                                          </p:val>
                                        </p:tav>
                                        <p:tav tm="100000">
                                          <p:val>
                                            <p:strVal val="#ppt_y"/>
                                          </p:val>
                                        </p:tav>
                                      </p:tavLst>
                                    </p:anim>
                                  </p:childTnLst>
                                </p:cTn>
                              </p:par>
                            </p:childTnLst>
                          </p:cTn>
                        </p:par>
                        <p:par>
                          <p:cTn id="43" fill="hold">
                            <p:stCondLst>
                              <p:cond delay="3500"/>
                            </p:stCondLst>
                            <p:childTnLst>
                              <p:par>
                                <p:cTn id="44" presetID="53" presetClass="entr" presetSubtype="16" fill="hold" nodeType="afterEffect">
                                  <p:stCondLst>
                                    <p:cond delay="0"/>
                                  </p:stCondLst>
                                  <p:childTnLst>
                                    <p:set>
                                      <p:cBhvr>
                                        <p:cTn id="45" dur="1" fill="hold">
                                          <p:stCondLst>
                                            <p:cond delay="0"/>
                                          </p:stCondLst>
                                        </p:cTn>
                                        <p:tgtEl>
                                          <p:spTgt spid="104"/>
                                        </p:tgtEl>
                                        <p:attrNameLst>
                                          <p:attrName>style.visibility</p:attrName>
                                        </p:attrNameLst>
                                      </p:cBhvr>
                                      <p:to>
                                        <p:strVal val="visible"/>
                                      </p:to>
                                    </p:set>
                                    <p:anim calcmode="lin" valueType="num">
                                      <p:cBhvr>
                                        <p:cTn id="46" dur="500" fill="hold"/>
                                        <p:tgtEl>
                                          <p:spTgt spid="104"/>
                                        </p:tgtEl>
                                        <p:attrNameLst>
                                          <p:attrName>ppt_w</p:attrName>
                                        </p:attrNameLst>
                                      </p:cBhvr>
                                      <p:tavLst>
                                        <p:tav tm="0">
                                          <p:val>
                                            <p:fltVal val="0"/>
                                          </p:val>
                                        </p:tav>
                                        <p:tav tm="100000">
                                          <p:val>
                                            <p:strVal val="#ppt_w"/>
                                          </p:val>
                                        </p:tav>
                                      </p:tavLst>
                                    </p:anim>
                                    <p:anim calcmode="lin" valueType="num">
                                      <p:cBhvr>
                                        <p:cTn id="47" dur="500" fill="hold"/>
                                        <p:tgtEl>
                                          <p:spTgt spid="104"/>
                                        </p:tgtEl>
                                        <p:attrNameLst>
                                          <p:attrName>ppt_h</p:attrName>
                                        </p:attrNameLst>
                                      </p:cBhvr>
                                      <p:tavLst>
                                        <p:tav tm="0">
                                          <p:val>
                                            <p:fltVal val="0"/>
                                          </p:val>
                                        </p:tav>
                                        <p:tav tm="100000">
                                          <p:val>
                                            <p:strVal val="#ppt_h"/>
                                          </p:val>
                                        </p:tav>
                                      </p:tavLst>
                                    </p:anim>
                                    <p:animEffect transition="in" filter="fade">
                                      <p:cBhvr>
                                        <p:cTn id="48" dur="500"/>
                                        <p:tgtEl>
                                          <p:spTgt spid="104"/>
                                        </p:tgtEl>
                                      </p:cBhvr>
                                    </p:animEffect>
                                  </p:childTnLst>
                                </p:cTn>
                              </p:par>
                            </p:childTnLst>
                          </p:cTn>
                        </p:par>
                        <p:par>
                          <p:cTn id="49" fill="hold">
                            <p:stCondLst>
                              <p:cond delay="4000"/>
                            </p:stCondLst>
                            <p:childTnLst>
                              <p:par>
                                <p:cTn id="50" presetID="2" presetClass="entr" presetSubtype="2" fill="hold" nodeType="afterEffect">
                                  <p:stCondLst>
                                    <p:cond delay="0"/>
                                  </p:stCondLst>
                                  <p:childTnLst>
                                    <p:set>
                                      <p:cBhvr>
                                        <p:cTn id="51" dur="1" fill="hold">
                                          <p:stCondLst>
                                            <p:cond delay="0"/>
                                          </p:stCondLst>
                                        </p:cTn>
                                        <p:tgtEl>
                                          <p:spTgt spid="9"/>
                                        </p:tgtEl>
                                        <p:attrNameLst>
                                          <p:attrName>style.visibility</p:attrName>
                                        </p:attrNameLst>
                                      </p:cBhvr>
                                      <p:to>
                                        <p:strVal val="visible"/>
                                      </p:to>
                                    </p:set>
                                    <p:anim calcmode="lin" valueType="num">
                                      <p:cBhvr additive="base">
                                        <p:cTn id="52" dur="500" fill="hold"/>
                                        <p:tgtEl>
                                          <p:spTgt spid="9"/>
                                        </p:tgtEl>
                                        <p:attrNameLst>
                                          <p:attrName>ppt_x</p:attrName>
                                        </p:attrNameLst>
                                      </p:cBhvr>
                                      <p:tavLst>
                                        <p:tav tm="0">
                                          <p:val>
                                            <p:strVal val="1+#ppt_w/2"/>
                                          </p:val>
                                        </p:tav>
                                        <p:tav tm="100000">
                                          <p:val>
                                            <p:strVal val="#ppt_x"/>
                                          </p:val>
                                        </p:tav>
                                      </p:tavLst>
                                    </p:anim>
                                    <p:anim calcmode="lin" valueType="num">
                                      <p:cBhvr additive="base">
                                        <p:cTn id="53"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22" presetClass="entr" presetSubtype="4" fill="hold" nodeType="clickEffect">
                                  <p:stCondLst>
                                    <p:cond delay="0"/>
                                  </p:stCondLst>
                                  <p:childTnLst>
                                    <p:set>
                                      <p:cBhvr>
                                        <p:cTn id="57" dur="1" fill="hold">
                                          <p:stCondLst>
                                            <p:cond delay="0"/>
                                          </p:stCondLst>
                                        </p:cTn>
                                        <p:tgtEl>
                                          <p:spTgt spid="10"/>
                                        </p:tgtEl>
                                        <p:attrNameLst>
                                          <p:attrName>style.visibility</p:attrName>
                                        </p:attrNameLst>
                                      </p:cBhvr>
                                      <p:to>
                                        <p:strVal val="visible"/>
                                      </p:to>
                                    </p:set>
                                    <p:animEffect transition="in" filter="wipe(down)">
                                      <p:cBhvr>
                                        <p:cTn id="58" dur="500"/>
                                        <p:tgtEl>
                                          <p:spTgt spid="10"/>
                                        </p:tgtEl>
                                      </p:cBhvr>
                                    </p:animEffect>
                                  </p:childTnLst>
                                </p:cTn>
                              </p:par>
                            </p:childTnLst>
                          </p:cTn>
                        </p:par>
                      </p:childTnLst>
                    </p:cTn>
                  </p:par>
                  <p:par>
                    <p:cTn id="59" fill="hold">
                      <p:stCondLst>
                        <p:cond delay="indefinite"/>
                      </p:stCondLst>
                      <p:childTnLst>
                        <p:par>
                          <p:cTn id="60" fill="hold">
                            <p:stCondLst>
                              <p:cond delay="0"/>
                            </p:stCondLst>
                            <p:childTnLst>
                              <p:par>
                                <p:cTn id="61" presetID="55" presetClass="entr" presetSubtype="0" fill="hold" nodeType="clickEffect">
                                  <p:stCondLst>
                                    <p:cond delay="0"/>
                                  </p:stCondLst>
                                  <p:childTnLst>
                                    <p:set>
                                      <p:cBhvr>
                                        <p:cTn id="62" dur="1" fill="hold">
                                          <p:stCondLst>
                                            <p:cond delay="0"/>
                                          </p:stCondLst>
                                        </p:cTn>
                                        <p:tgtEl>
                                          <p:spTgt spid="12"/>
                                        </p:tgtEl>
                                        <p:attrNameLst>
                                          <p:attrName>style.visibility</p:attrName>
                                        </p:attrNameLst>
                                      </p:cBhvr>
                                      <p:to>
                                        <p:strVal val="visible"/>
                                      </p:to>
                                    </p:set>
                                    <p:anim calcmode="lin" valueType="num">
                                      <p:cBhvr>
                                        <p:cTn id="63" dur="1000" fill="hold"/>
                                        <p:tgtEl>
                                          <p:spTgt spid="12"/>
                                        </p:tgtEl>
                                        <p:attrNameLst>
                                          <p:attrName>ppt_w</p:attrName>
                                        </p:attrNameLst>
                                      </p:cBhvr>
                                      <p:tavLst>
                                        <p:tav tm="0">
                                          <p:val>
                                            <p:strVal val="#ppt_w*0.70"/>
                                          </p:val>
                                        </p:tav>
                                        <p:tav tm="100000">
                                          <p:val>
                                            <p:strVal val="#ppt_w"/>
                                          </p:val>
                                        </p:tav>
                                      </p:tavLst>
                                    </p:anim>
                                    <p:anim calcmode="lin" valueType="num">
                                      <p:cBhvr>
                                        <p:cTn id="64" dur="1000" fill="hold"/>
                                        <p:tgtEl>
                                          <p:spTgt spid="12"/>
                                        </p:tgtEl>
                                        <p:attrNameLst>
                                          <p:attrName>ppt_h</p:attrName>
                                        </p:attrNameLst>
                                      </p:cBhvr>
                                      <p:tavLst>
                                        <p:tav tm="0">
                                          <p:val>
                                            <p:strVal val="#ppt_h"/>
                                          </p:val>
                                        </p:tav>
                                        <p:tav tm="100000">
                                          <p:val>
                                            <p:strVal val="#ppt_h"/>
                                          </p:val>
                                        </p:tav>
                                      </p:tavLst>
                                    </p:anim>
                                    <p:animEffect transition="in" filter="fade">
                                      <p:cBhvr>
                                        <p:cTn id="65"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62610" y="832485"/>
            <a:ext cx="8109585" cy="2030095"/>
          </a:xfrm>
          <a:prstGeom prst="rect">
            <a:avLst/>
          </a:prstGeom>
          <a:noFill/>
        </p:spPr>
        <p:txBody>
          <a:bodyPr wrap="square" rtlCol="0">
            <a:spAutoFit/>
          </a:bodyPr>
          <a:lstStyle/>
          <a:p>
            <a:pPr indent="457200"/>
            <a:r>
              <a:rPr lang="zh-CN" altLang="en-US">
                <a:latin typeface="楷体" panose="02010609060101010101" charset="-122"/>
                <a:ea typeface="楷体" panose="02010609060101010101" charset="-122"/>
              </a:rPr>
              <a:t>然而，如此精密且重要的神经系统，一旦发生病变，就会给人们带来严重的疾病。在神经系统退行性疾病家族中，其中一种便是渐冻症。渐冻症，是运动神经元病的一种，是累及上运动神经元（大脑、脑干、脊髓），又影响到下运动神经元（颅神经核、脊髓前角细胞）及其支配的躯干、四肢和头面部肌肉的一种慢性进行性变性疾病。临床上常表现为上、下运动神经元合并受损的混合性瘫痪。著名物理学家霍金便是罹患这种疾病而去世的。</a:t>
            </a:r>
            <a:endParaRPr lang="zh-CN" altLang="en-US">
              <a:latin typeface="楷体" panose="02010609060101010101" charset="-122"/>
              <a:ea typeface="楷体" panose="02010609060101010101" charset="-122"/>
            </a:endParaRPr>
          </a:p>
          <a:p>
            <a:endParaRPr lang="zh-CN" altLang="en-US">
              <a:latin typeface="楷体" panose="02010609060101010101" charset="-122"/>
              <a:ea typeface="楷体" panose="02010609060101010101" charset="-122"/>
            </a:endParaRPr>
          </a:p>
        </p:txBody>
      </p:sp>
      <p:pic>
        <p:nvPicPr>
          <p:cNvPr id="3" name="图片 2" descr="1111"/>
          <p:cNvPicPr>
            <a:picLocks noChangeAspect="1"/>
          </p:cNvPicPr>
          <p:nvPr/>
        </p:nvPicPr>
        <p:blipFill>
          <a:blip r:embed="rId1"/>
          <a:stretch>
            <a:fillRect/>
          </a:stretch>
        </p:blipFill>
        <p:spPr>
          <a:xfrm>
            <a:off x="722630" y="2700020"/>
            <a:ext cx="3116580" cy="1931670"/>
          </a:xfrm>
          <a:prstGeom prst="rect">
            <a:avLst/>
          </a:prstGeom>
        </p:spPr>
      </p:pic>
      <p:sp>
        <p:nvSpPr>
          <p:cNvPr id="4" name="文本框 3"/>
          <p:cNvSpPr txBox="1"/>
          <p:nvPr/>
        </p:nvSpPr>
        <p:spPr>
          <a:xfrm>
            <a:off x="4243705" y="2700020"/>
            <a:ext cx="4351655" cy="1931035"/>
          </a:xfrm>
          <a:prstGeom prst="rect">
            <a:avLst/>
          </a:prstGeom>
          <a:noFill/>
        </p:spPr>
        <p:txBody>
          <a:bodyPr wrap="square" rtlCol="0">
            <a:noAutofit/>
          </a:bodyPr>
          <a:lstStyle/>
          <a:p>
            <a:r>
              <a:rPr lang="zh-CN" altLang="en-US">
                <a:latin typeface="楷体" panose="02010609060101010101" charset="-122"/>
                <a:ea typeface="楷体" panose="02010609060101010101" charset="-122"/>
                <a:cs typeface="楷体" panose="02010609060101010101" charset="-122"/>
              </a:rPr>
              <a:t>关于渐冻症的发病机制目前医学界仍然在研究，但是有以下几种猜想：</a:t>
            </a:r>
            <a:endParaRPr lang="zh-CN" altLang="en-US">
              <a:latin typeface="楷体" panose="02010609060101010101" charset="-122"/>
              <a:ea typeface="楷体" panose="02010609060101010101" charset="-122"/>
              <a:cs typeface="楷体" panose="02010609060101010101" charset="-122"/>
            </a:endParaRPr>
          </a:p>
          <a:p>
            <a:r>
              <a:rPr lang="en-US" altLang="zh-CN">
                <a:latin typeface="楷体" panose="02010609060101010101" charset="-122"/>
                <a:ea typeface="楷体" panose="02010609060101010101" charset="-122"/>
                <a:cs typeface="楷体" panose="02010609060101010101" charset="-122"/>
              </a:rPr>
              <a:t>1.</a:t>
            </a:r>
            <a:r>
              <a:rPr lang="zh-CN" altLang="en-US">
                <a:latin typeface="楷体" panose="02010609060101010101" charset="-122"/>
                <a:ea typeface="楷体" panose="02010609060101010101" charset="-122"/>
                <a:cs typeface="楷体" panose="02010609060101010101" charset="-122"/>
              </a:rPr>
              <a:t>铜锌超氧歧化酶基因突变学说</a:t>
            </a:r>
            <a:endParaRPr lang="zh-CN" altLang="en-US">
              <a:latin typeface="楷体" panose="02010609060101010101" charset="-122"/>
              <a:ea typeface="楷体" panose="02010609060101010101" charset="-122"/>
              <a:cs typeface="楷体" panose="02010609060101010101" charset="-122"/>
            </a:endParaRPr>
          </a:p>
          <a:p>
            <a:r>
              <a:rPr lang="en-US" altLang="zh-CN">
                <a:latin typeface="楷体" panose="02010609060101010101" charset="-122"/>
                <a:ea typeface="楷体" panose="02010609060101010101" charset="-122"/>
                <a:cs typeface="楷体" panose="02010609060101010101" charset="-122"/>
              </a:rPr>
              <a:t>2.</a:t>
            </a:r>
            <a:r>
              <a:rPr lang="zh-CN" altLang="en-US">
                <a:latin typeface="楷体" panose="02010609060101010101" charset="-122"/>
                <a:ea typeface="楷体" panose="02010609060101010101" charset="-122"/>
                <a:cs typeface="楷体" panose="02010609060101010101" charset="-122"/>
              </a:rPr>
              <a:t>兴奋性氨基酸毒性学说</a:t>
            </a:r>
            <a:endParaRPr lang="zh-CN" altLang="en-US">
              <a:latin typeface="楷体" panose="02010609060101010101" charset="-122"/>
              <a:ea typeface="楷体" panose="02010609060101010101" charset="-122"/>
              <a:cs typeface="楷体" panose="02010609060101010101" charset="-122"/>
            </a:endParaRPr>
          </a:p>
          <a:p>
            <a:r>
              <a:rPr lang="en-US" altLang="zh-CN">
                <a:latin typeface="楷体" panose="02010609060101010101" charset="-122"/>
                <a:ea typeface="楷体" panose="02010609060101010101" charset="-122"/>
                <a:cs typeface="楷体" panose="02010609060101010101" charset="-122"/>
              </a:rPr>
              <a:t>3.</a:t>
            </a:r>
            <a:r>
              <a:rPr lang="zh-CN" altLang="en-US">
                <a:latin typeface="楷体" panose="02010609060101010101" charset="-122"/>
                <a:ea typeface="楷体" panose="02010609060101010101" charset="-122"/>
                <a:cs typeface="楷体" panose="02010609060101010101" charset="-122"/>
              </a:rPr>
              <a:t>自身免疫学说</a:t>
            </a:r>
            <a:endParaRPr lang="zh-CN" altLang="en-US">
              <a:latin typeface="楷体" panose="02010609060101010101" charset="-122"/>
              <a:ea typeface="楷体" panose="02010609060101010101" charset="-122"/>
              <a:cs typeface="楷体" panose="02010609060101010101" charset="-122"/>
            </a:endParaRPr>
          </a:p>
          <a:p>
            <a:endParaRPr lang="zh-CN" altLang="en-US">
              <a:latin typeface="楷体" panose="02010609060101010101" charset="-122"/>
              <a:ea typeface="楷体" panose="02010609060101010101" charset="-122"/>
              <a:cs typeface="楷体" panose="0201060906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TextBox 63"/>
          <p:cNvSpPr txBox="1"/>
          <p:nvPr/>
        </p:nvSpPr>
        <p:spPr>
          <a:xfrm>
            <a:off x="1484555" y="708733"/>
            <a:ext cx="3154680" cy="645160"/>
          </a:xfrm>
          <a:prstGeom prst="rect">
            <a:avLst/>
          </a:prstGeom>
          <a:noFill/>
        </p:spPr>
        <p:txBody>
          <a:bodyPr wrap="none" rtlCol="0">
            <a:spAutoFit/>
          </a:bodyPr>
          <a:lstStyle/>
          <a:p>
            <a:pPr algn="l"/>
            <a:r>
              <a:rPr lang="zh-CN" altLang="en-US">
                <a:latin typeface="楷体" panose="02010609060101010101" charset="-122"/>
                <a:ea typeface="楷体" panose="02010609060101010101" charset="-122"/>
                <a:cs typeface="楷体" panose="02010609060101010101" charset="-122"/>
                <a:sym typeface="+mn-ea"/>
              </a:rPr>
              <a:t>铜锌超氧歧化酶基因突变学说</a:t>
            </a:r>
            <a:endParaRPr lang="zh-CN" altLang="en-US">
              <a:latin typeface="楷体" panose="02010609060101010101" charset="-122"/>
              <a:ea typeface="楷体" panose="02010609060101010101" charset="-122"/>
              <a:cs typeface="楷体" panose="02010609060101010101" charset="-122"/>
            </a:endParaRPr>
          </a:p>
          <a:p>
            <a:endParaRPr lang="zh-CN" altLang="en-US"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72" name="椭圆 71"/>
          <p:cNvSpPr/>
          <p:nvPr/>
        </p:nvSpPr>
        <p:spPr>
          <a:xfrm>
            <a:off x="911280" y="936312"/>
            <a:ext cx="524034" cy="524034"/>
          </a:xfrm>
          <a:prstGeom prst="ellipse">
            <a:avLst/>
          </a:prstGeom>
          <a:solidFill>
            <a:schemeClr val="accent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000" dirty="0">
                <a:latin typeface="思源黑体 CN Normal" panose="020B0400000000000000" charset="-122"/>
                <a:ea typeface="思源黑体 CN Normal" panose="020B0400000000000000" charset="-122"/>
              </a:rPr>
              <a:t>1</a:t>
            </a:r>
            <a:endParaRPr lang="zh-CN" altLang="en-US" sz="3000" dirty="0">
              <a:latin typeface="思源黑体 CN Normal" panose="020B0400000000000000" charset="-122"/>
              <a:ea typeface="思源黑体 CN Normal" panose="020B0400000000000000" charset="-122"/>
            </a:endParaRPr>
          </a:p>
        </p:txBody>
      </p:sp>
      <p:grpSp>
        <p:nvGrpSpPr>
          <p:cNvPr id="73" name="组合 72"/>
          <p:cNvGrpSpPr/>
          <p:nvPr/>
        </p:nvGrpSpPr>
        <p:grpSpPr>
          <a:xfrm>
            <a:off x="899824" y="2441833"/>
            <a:ext cx="516270" cy="516270"/>
            <a:chOff x="304800" y="673100"/>
            <a:chExt cx="4000500" cy="4000500"/>
          </a:xfrm>
          <a:solidFill>
            <a:schemeClr val="accent5"/>
          </a:solidFill>
          <a:effectLst/>
        </p:grpSpPr>
        <p:sp>
          <p:nvSpPr>
            <p:cNvPr id="74" name="同心圆 73"/>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000">
                <a:solidFill>
                  <a:schemeClr val="tx1"/>
                </a:solidFill>
                <a:ea typeface="思源黑体 CN Normal" panose="020B0400000000000000" charset="-122"/>
              </a:endParaRPr>
            </a:p>
          </p:txBody>
        </p:sp>
        <p:sp>
          <p:nvSpPr>
            <p:cNvPr id="75" name="椭圆 74"/>
            <p:cNvSpPr/>
            <p:nvPr/>
          </p:nvSpPr>
          <p:spPr>
            <a:xfrm>
              <a:off x="392114" y="760414"/>
              <a:ext cx="3825872" cy="382587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000" dirty="0">
                  <a:latin typeface="思源黑体 CN Normal" panose="020B0400000000000000" charset="-122"/>
                  <a:ea typeface="思源黑体 CN Normal" panose="020B0400000000000000" charset="-122"/>
                </a:rPr>
                <a:t>2</a:t>
              </a:r>
              <a:endParaRPr lang="zh-CN" altLang="en-US" sz="3000" dirty="0">
                <a:latin typeface="思源黑体 CN Normal" panose="020B0400000000000000" charset="-122"/>
                <a:ea typeface="思源黑体 CN Normal" panose="020B0400000000000000" charset="-122"/>
              </a:endParaRPr>
            </a:p>
          </p:txBody>
        </p:sp>
      </p:grpSp>
      <p:sp>
        <p:nvSpPr>
          <p:cNvPr id="76" name="椭圆 75"/>
          <p:cNvSpPr/>
          <p:nvPr/>
        </p:nvSpPr>
        <p:spPr>
          <a:xfrm>
            <a:off x="904004" y="3938955"/>
            <a:ext cx="524034" cy="524034"/>
          </a:xfrm>
          <a:prstGeom prst="ellipse">
            <a:avLst/>
          </a:prstGeom>
          <a:solidFill>
            <a:schemeClr val="accent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000" dirty="0">
                <a:latin typeface="思源黑体 CN Normal" panose="020B0400000000000000" charset="-122"/>
                <a:ea typeface="思源黑体 CN Normal" panose="020B0400000000000000" charset="-122"/>
              </a:rPr>
              <a:t>3</a:t>
            </a:r>
            <a:endParaRPr lang="zh-CN" altLang="en-US" sz="3000" dirty="0">
              <a:latin typeface="思源黑体 CN Normal" panose="020B0400000000000000" charset="-122"/>
              <a:ea typeface="思源黑体 CN Normal" panose="020B0400000000000000" charset="-122"/>
            </a:endParaRPr>
          </a:p>
        </p:txBody>
      </p:sp>
      <p:sp>
        <p:nvSpPr>
          <p:cNvPr id="31" name="TextBox 30"/>
          <p:cNvSpPr txBox="1"/>
          <p:nvPr/>
        </p:nvSpPr>
        <p:spPr>
          <a:xfrm>
            <a:off x="1539474" y="2244953"/>
            <a:ext cx="2468880" cy="645160"/>
          </a:xfrm>
          <a:prstGeom prst="rect">
            <a:avLst/>
          </a:prstGeom>
          <a:noFill/>
        </p:spPr>
        <p:txBody>
          <a:bodyPr wrap="none" rtlCol="0">
            <a:spAutoFit/>
          </a:bodyPr>
          <a:lstStyle/>
          <a:p>
            <a:pPr algn="l"/>
            <a:r>
              <a:rPr lang="zh-CN" altLang="en-US">
                <a:latin typeface="楷体" panose="02010609060101010101" charset="-122"/>
                <a:ea typeface="楷体" panose="02010609060101010101" charset="-122"/>
                <a:cs typeface="楷体" panose="02010609060101010101" charset="-122"/>
                <a:sym typeface="+mn-ea"/>
              </a:rPr>
              <a:t>兴奋性氨基酸毒性学说</a:t>
            </a:r>
            <a:endParaRPr lang="zh-CN" altLang="en-US">
              <a:latin typeface="楷体" panose="02010609060101010101" charset="-122"/>
              <a:ea typeface="楷体" panose="02010609060101010101" charset="-122"/>
              <a:cs typeface="楷体" panose="02010609060101010101" charset="-122"/>
            </a:endParaRPr>
          </a:p>
          <a:p>
            <a:endParaRPr lang="zh-CN" altLang="en-US"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32" name="TextBox 31"/>
          <p:cNvSpPr txBox="1"/>
          <p:nvPr/>
        </p:nvSpPr>
        <p:spPr>
          <a:xfrm>
            <a:off x="1635125" y="2596515"/>
            <a:ext cx="6969125" cy="953135"/>
          </a:xfrm>
          <a:prstGeom prst="rect">
            <a:avLst/>
          </a:prstGeom>
          <a:noFill/>
        </p:spPr>
        <p:txBody>
          <a:bodyPr wrap="square" rtlCol="0">
            <a:spAutoFit/>
          </a:bodyPr>
          <a:lstStyle/>
          <a:p>
            <a:pPr algn="l"/>
            <a:r>
              <a:rPr lang="en-US" altLang="zh-CN" sz="1400" dirty="0">
                <a:solidFill>
                  <a:schemeClr val="tx1">
                    <a:lumMod val="65000"/>
                    <a:lumOff val="35000"/>
                  </a:schemeClr>
                </a:solidFill>
                <a:latin typeface="楷体" panose="02010609060101010101" charset="-122"/>
                <a:ea typeface="楷体" panose="02010609060101010101" charset="-122"/>
                <a:cs typeface="楷体" panose="02010609060101010101" charset="-122"/>
              </a:rPr>
              <a:t>ALS的病变主要局限在运动神经系统可能与谷氨酸的摄取系统有关。这个摄取系统位于神经胶质细胞及神经细胞的细胞膜能迅速将突触间隙的谷氨酸转运到细胞内终止其作用。研究发现ALS的皮质运动细胞、脊髓胶质细胞和脊髓灰质细胞的谷氨酸摄取系统减少动物实验研究也显示小鼠鞘内注射KA及NMDA可致脊髓神经元变性。</a:t>
            </a:r>
            <a:endParaRPr lang="en-US" altLang="zh-CN" sz="1400" dirty="0">
              <a:solidFill>
                <a:schemeClr val="tx1">
                  <a:lumMod val="65000"/>
                  <a:lumOff val="35000"/>
                </a:schemeClr>
              </a:solidFill>
              <a:latin typeface="楷体" panose="02010609060101010101" charset="-122"/>
              <a:ea typeface="楷体" panose="02010609060101010101" charset="-122"/>
              <a:cs typeface="楷体" panose="02010609060101010101" charset="-122"/>
            </a:endParaRPr>
          </a:p>
        </p:txBody>
      </p:sp>
      <p:sp>
        <p:nvSpPr>
          <p:cNvPr id="33" name="TextBox 32"/>
          <p:cNvSpPr txBox="1"/>
          <p:nvPr/>
        </p:nvSpPr>
        <p:spPr>
          <a:xfrm>
            <a:off x="1605529" y="3781445"/>
            <a:ext cx="1554480" cy="645160"/>
          </a:xfrm>
          <a:prstGeom prst="rect">
            <a:avLst/>
          </a:prstGeom>
          <a:noFill/>
        </p:spPr>
        <p:txBody>
          <a:bodyPr wrap="none" rtlCol="0">
            <a:spAutoFit/>
          </a:bodyPr>
          <a:lstStyle/>
          <a:p>
            <a:pPr algn="l"/>
            <a:r>
              <a:rPr lang="zh-CN" altLang="en-US">
                <a:latin typeface="楷体" panose="02010609060101010101" charset="-122"/>
                <a:ea typeface="楷体" panose="02010609060101010101" charset="-122"/>
                <a:cs typeface="楷体" panose="02010609060101010101" charset="-122"/>
                <a:sym typeface="+mn-ea"/>
              </a:rPr>
              <a:t>自身免疫学说</a:t>
            </a:r>
            <a:endParaRPr lang="zh-CN" altLang="en-US">
              <a:latin typeface="楷体" panose="02010609060101010101" charset="-122"/>
              <a:ea typeface="楷体" panose="02010609060101010101" charset="-122"/>
              <a:cs typeface="楷体" panose="02010609060101010101" charset="-122"/>
            </a:endParaRPr>
          </a:p>
          <a:p>
            <a:endParaRPr lang="zh-CN" altLang="en-US"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2" name="文本框 1"/>
          <p:cNvSpPr txBox="1"/>
          <p:nvPr/>
        </p:nvSpPr>
        <p:spPr>
          <a:xfrm>
            <a:off x="1605280" y="1085215"/>
            <a:ext cx="7538720" cy="670560"/>
          </a:xfrm>
          <a:prstGeom prst="rect">
            <a:avLst/>
          </a:prstGeom>
          <a:noFill/>
        </p:spPr>
        <p:txBody>
          <a:bodyPr wrap="square" rtlCol="0">
            <a:noAutofit/>
          </a:bodyPr>
          <a:lstStyle/>
          <a:p>
            <a:r>
              <a:rPr lang="zh-CN" altLang="en-US" sz="1400">
                <a:latin typeface="楷体" panose="02010609060101010101" charset="-122"/>
                <a:ea typeface="楷体" panose="02010609060101010101" charset="-122"/>
                <a:cs typeface="楷体" panose="02010609060101010101" charset="-122"/>
              </a:rPr>
              <a:t>研究表明20%的家族性ALS有SODI(Cu/Zn过氧化物歧化酶)基因突变。该基因位于人类染色体21q22.1，其突变可致SODl活性丧失，使超氧化的解毒作用减弱致自由基过量积聚细胞损伤。一些散发性的ALS可能也存在2lq22位点的突变。</a:t>
            </a:r>
            <a:endParaRPr lang="zh-CN" altLang="en-US" sz="1400">
              <a:latin typeface="楷体" panose="02010609060101010101" charset="-122"/>
              <a:ea typeface="楷体" panose="02010609060101010101" charset="-122"/>
              <a:cs typeface="楷体" panose="02010609060101010101" charset="-122"/>
            </a:endParaRPr>
          </a:p>
          <a:p>
            <a:endParaRPr lang="zh-CN" altLang="en-US" sz="1600"/>
          </a:p>
          <a:p>
            <a:endParaRPr lang="zh-CN" altLang="en-US"/>
          </a:p>
        </p:txBody>
      </p:sp>
      <p:sp>
        <p:nvSpPr>
          <p:cNvPr id="3" name="文本框 2"/>
          <p:cNvSpPr txBox="1"/>
          <p:nvPr/>
        </p:nvSpPr>
        <p:spPr>
          <a:xfrm>
            <a:off x="1676400" y="4088765"/>
            <a:ext cx="7052310" cy="737235"/>
          </a:xfrm>
          <a:prstGeom prst="rect">
            <a:avLst/>
          </a:prstGeom>
          <a:noFill/>
        </p:spPr>
        <p:txBody>
          <a:bodyPr wrap="square" rtlCol="0">
            <a:spAutoFit/>
          </a:bodyPr>
          <a:lstStyle/>
          <a:p>
            <a:r>
              <a:rPr lang="zh-CN" altLang="en-US" sz="1400">
                <a:latin typeface="楷体" panose="02010609060101010101" charset="-122"/>
                <a:ea typeface="楷体" panose="02010609060101010101" charset="-122"/>
                <a:cs typeface="楷体" panose="02010609060101010101" charset="-122"/>
              </a:rPr>
              <a:t>ALS患者脑脊液和血清中抗神经元抗体的增加提示其发病可能与自身免疫有关。如存在于ALS患者血清中的L型电压依赖性钙通道抗体可与该通道蛋白结合，改变其电生理特性，造成神经元损伤。</a:t>
            </a:r>
            <a:endParaRPr lang="zh-CN" altLang="en-US" sz="1400">
              <a:latin typeface="楷体" panose="02010609060101010101" charset="-122"/>
              <a:ea typeface="楷体" panose="02010609060101010101" charset="-122"/>
              <a:cs typeface="楷体" panose="02010609060101010101"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14:presetBounceEnd="66000">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14:bounceEnd="66000">
                                          <p:cBhvr additive="base">
                                            <p:cTn id="7" dur="500" fill="hold"/>
                                            <p:tgtEl>
                                              <p:spTgt spid="72"/>
                                            </p:tgtEl>
                                            <p:attrNameLst>
                                              <p:attrName>ppt_x</p:attrName>
                                            </p:attrNameLst>
                                          </p:cBhvr>
                                          <p:tavLst>
                                            <p:tav tm="0">
                                              <p:val>
                                                <p:strVal val="#ppt_x"/>
                                              </p:val>
                                            </p:tav>
                                            <p:tav tm="100000">
                                              <p:val>
                                                <p:strVal val="#ppt_x"/>
                                              </p:val>
                                            </p:tav>
                                          </p:tavLst>
                                        </p:anim>
                                        <p:anim calcmode="lin" valueType="num" p14:bounceEnd="66000">
                                          <p:cBhvr additive="base">
                                            <p:cTn id="8" dur="500" fill="hold"/>
                                            <p:tgtEl>
                                              <p:spTgt spid="7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64"/>
                                            </p:tgtEl>
                                            <p:attrNameLst>
                                              <p:attrName>style.visibility</p:attrName>
                                            </p:attrNameLst>
                                          </p:cBhvr>
                                          <p:to>
                                            <p:strVal val="visible"/>
                                          </p:to>
                                        </p:set>
                                        <p:anim calcmode="lin" valueType="num">
                                          <p:cBhvr additive="base">
                                            <p:cTn id="12" dur="500"/>
                                            <p:tgtEl>
                                              <p:spTgt spid="64"/>
                                            </p:tgtEl>
                                            <p:attrNameLst>
                                              <p:attrName>ppt_x</p:attrName>
                                            </p:attrNameLst>
                                          </p:cBhvr>
                                          <p:tavLst>
                                            <p:tav tm="0">
                                              <p:val>
                                                <p:strVal val="#ppt_x-#ppt_w*1.125000"/>
                                              </p:val>
                                            </p:tav>
                                            <p:tav tm="100000">
                                              <p:val>
                                                <p:strVal val="#ppt_x"/>
                                              </p:val>
                                            </p:tav>
                                          </p:tavLst>
                                        </p:anim>
                                        <p:animEffect transition="in" filter="wipe(right)">
                                          <p:cBhvr>
                                            <p:cTn id="13" dur="500"/>
                                            <p:tgtEl>
                                              <p:spTgt spid="64"/>
                                            </p:tgtEl>
                                          </p:cBhvr>
                                        </p:animEffect>
                                      </p:childTnLst>
                                    </p:cTn>
                                  </p:par>
                                </p:childTnLst>
                              </p:cTn>
                            </p:par>
                            <p:par>
                              <p:cTn id="14" fill="hold">
                                <p:stCondLst>
                                  <p:cond delay="1000"/>
                                </p:stCondLst>
                                <p:childTnLst>
                                  <p:par>
                                    <p:cTn id="15" presetID="2" presetClass="entr" presetSubtype="1" fill="hold" nodeType="afterEffect" p14:presetBounceEnd="66000">
                                      <p:stCondLst>
                                        <p:cond delay="0"/>
                                      </p:stCondLst>
                                      <p:childTnLst>
                                        <p:set>
                                          <p:cBhvr>
                                            <p:cTn id="16" dur="1" fill="hold">
                                              <p:stCondLst>
                                                <p:cond delay="0"/>
                                              </p:stCondLst>
                                            </p:cTn>
                                            <p:tgtEl>
                                              <p:spTgt spid="73"/>
                                            </p:tgtEl>
                                            <p:attrNameLst>
                                              <p:attrName>style.visibility</p:attrName>
                                            </p:attrNameLst>
                                          </p:cBhvr>
                                          <p:to>
                                            <p:strVal val="visible"/>
                                          </p:to>
                                        </p:set>
                                        <p:anim calcmode="lin" valueType="num" p14:bounceEnd="66000">
                                          <p:cBhvr additive="base">
                                            <p:cTn id="17" dur="500" fill="hold"/>
                                            <p:tgtEl>
                                              <p:spTgt spid="73"/>
                                            </p:tgtEl>
                                            <p:attrNameLst>
                                              <p:attrName>ppt_x</p:attrName>
                                            </p:attrNameLst>
                                          </p:cBhvr>
                                          <p:tavLst>
                                            <p:tav tm="0">
                                              <p:val>
                                                <p:strVal val="#ppt_x"/>
                                              </p:val>
                                            </p:tav>
                                            <p:tav tm="100000">
                                              <p:val>
                                                <p:strVal val="#ppt_x"/>
                                              </p:val>
                                            </p:tav>
                                          </p:tavLst>
                                        </p:anim>
                                        <p:anim calcmode="lin" valueType="num" p14:bounceEnd="66000">
                                          <p:cBhvr additive="base">
                                            <p:cTn id="18" dur="500" fill="hold"/>
                                            <p:tgtEl>
                                              <p:spTgt spid="73"/>
                                            </p:tgtEl>
                                            <p:attrNameLst>
                                              <p:attrName>ppt_y</p:attrName>
                                            </p:attrNameLst>
                                          </p:cBhvr>
                                          <p:tavLst>
                                            <p:tav tm="0">
                                              <p:val>
                                                <p:strVal val="0-#ppt_h/2"/>
                                              </p:val>
                                            </p:tav>
                                            <p:tav tm="100000">
                                              <p:val>
                                                <p:strVal val="#ppt_y"/>
                                              </p:val>
                                            </p:tav>
                                          </p:tavLst>
                                        </p:anim>
                                      </p:childTnLst>
                                    </p:cTn>
                                  </p:par>
                                </p:childTnLst>
                              </p:cTn>
                            </p:par>
                            <p:par>
                              <p:cTn id="19" fill="hold">
                                <p:stCondLst>
                                  <p:cond delay="1500"/>
                                </p:stCondLst>
                                <p:childTnLst>
                                  <p:par>
                                    <p:cTn id="20" presetID="12" presetClass="entr" presetSubtype="8" fill="hold" grpId="0" nodeType="afterEffect">
                                      <p:stCondLst>
                                        <p:cond delay="0"/>
                                      </p:stCondLst>
                                      <p:childTnLst>
                                        <p:set>
                                          <p:cBhvr>
                                            <p:cTn id="21" dur="1" fill="hold">
                                              <p:stCondLst>
                                                <p:cond delay="0"/>
                                              </p:stCondLst>
                                            </p:cTn>
                                            <p:tgtEl>
                                              <p:spTgt spid="31"/>
                                            </p:tgtEl>
                                            <p:attrNameLst>
                                              <p:attrName>style.visibility</p:attrName>
                                            </p:attrNameLst>
                                          </p:cBhvr>
                                          <p:to>
                                            <p:strVal val="visible"/>
                                          </p:to>
                                        </p:set>
                                        <p:anim calcmode="lin" valueType="num">
                                          <p:cBhvr additive="base">
                                            <p:cTn id="22" dur="500"/>
                                            <p:tgtEl>
                                              <p:spTgt spid="31"/>
                                            </p:tgtEl>
                                            <p:attrNameLst>
                                              <p:attrName>ppt_x</p:attrName>
                                            </p:attrNameLst>
                                          </p:cBhvr>
                                          <p:tavLst>
                                            <p:tav tm="0">
                                              <p:val>
                                                <p:strVal val="#ppt_x-#ppt_w*1.125000"/>
                                              </p:val>
                                            </p:tav>
                                            <p:tav tm="100000">
                                              <p:val>
                                                <p:strVal val="#ppt_x"/>
                                              </p:val>
                                            </p:tav>
                                          </p:tavLst>
                                        </p:anim>
                                        <p:animEffect transition="in" filter="wipe(right)">
                                          <p:cBhvr>
                                            <p:cTn id="23" dur="500"/>
                                            <p:tgtEl>
                                              <p:spTgt spid="31"/>
                                            </p:tgtEl>
                                          </p:cBhvr>
                                        </p:animEffect>
                                      </p:childTnLst>
                                    </p:cTn>
                                  </p:par>
                                  <p:par>
                                    <p:cTn id="24" presetID="12" presetClass="entr" presetSubtype="8" fill="hold" grpId="0" nodeType="withEffect">
                                      <p:stCondLst>
                                        <p:cond delay="0"/>
                                      </p:stCondLst>
                                      <p:childTnLst>
                                        <p:set>
                                          <p:cBhvr>
                                            <p:cTn id="25" dur="1" fill="hold">
                                              <p:stCondLst>
                                                <p:cond delay="0"/>
                                              </p:stCondLst>
                                            </p:cTn>
                                            <p:tgtEl>
                                              <p:spTgt spid="32"/>
                                            </p:tgtEl>
                                            <p:attrNameLst>
                                              <p:attrName>style.visibility</p:attrName>
                                            </p:attrNameLst>
                                          </p:cBhvr>
                                          <p:to>
                                            <p:strVal val="visible"/>
                                          </p:to>
                                        </p:set>
                                        <p:anim calcmode="lin" valueType="num">
                                          <p:cBhvr additive="base">
                                            <p:cTn id="26" dur="500"/>
                                            <p:tgtEl>
                                              <p:spTgt spid="32"/>
                                            </p:tgtEl>
                                            <p:attrNameLst>
                                              <p:attrName>ppt_x</p:attrName>
                                            </p:attrNameLst>
                                          </p:cBhvr>
                                          <p:tavLst>
                                            <p:tav tm="0">
                                              <p:val>
                                                <p:strVal val="#ppt_x-#ppt_w*1.125000"/>
                                              </p:val>
                                            </p:tav>
                                            <p:tav tm="100000">
                                              <p:val>
                                                <p:strVal val="#ppt_x"/>
                                              </p:val>
                                            </p:tav>
                                          </p:tavLst>
                                        </p:anim>
                                        <p:animEffect transition="in" filter="wipe(right)">
                                          <p:cBhvr>
                                            <p:cTn id="27" dur="500"/>
                                            <p:tgtEl>
                                              <p:spTgt spid="32"/>
                                            </p:tgtEl>
                                          </p:cBhvr>
                                        </p:animEffect>
                                      </p:childTnLst>
                                    </p:cTn>
                                  </p:par>
                                </p:childTnLst>
                              </p:cTn>
                            </p:par>
                            <p:par>
                              <p:cTn id="28" fill="hold">
                                <p:stCondLst>
                                  <p:cond delay="2000"/>
                                </p:stCondLst>
                                <p:childTnLst>
                                  <p:par>
                                    <p:cTn id="29" presetID="2" presetClass="entr" presetSubtype="4" fill="hold" grpId="0" nodeType="afterEffect" p14:presetBounceEnd="66000">
                                      <p:stCondLst>
                                        <p:cond delay="0"/>
                                      </p:stCondLst>
                                      <p:childTnLst>
                                        <p:set>
                                          <p:cBhvr>
                                            <p:cTn id="30" dur="1" fill="hold">
                                              <p:stCondLst>
                                                <p:cond delay="0"/>
                                              </p:stCondLst>
                                            </p:cTn>
                                            <p:tgtEl>
                                              <p:spTgt spid="76"/>
                                            </p:tgtEl>
                                            <p:attrNameLst>
                                              <p:attrName>style.visibility</p:attrName>
                                            </p:attrNameLst>
                                          </p:cBhvr>
                                          <p:to>
                                            <p:strVal val="visible"/>
                                          </p:to>
                                        </p:set>
                                        <p:anim calcmode="lin" valueType="num" p14:bounceEnd="66000">
                                          <p:cBhvr additive="base">
                                            <p:cTn id="31" dur="500" fill="hold"/>
                                            <p:tgtEl>
                                              <p:spTgt spid="76"/>
                                            </p:tgtEl>
                                            <p:attrNameLst>
                                              <p:attrName>ppt_x</p:attrName>
                                            </p:attrNameLst>
                                          </p:cBhvr>
                                          <p:tavLst>
                                            <p:tav tm="0">
                                              <p:val>
                                                <p:strVal val="#ppt_x"/>
                                              </p:val>
                                            </p:tav>
                                            <p:tav tm="100000">
                                              <p:val>
                                                <p:strVal val="#ppt_x"/>
                                              </p:val>
                                            </p:tav>
                                          </p:tavLst>
                                        </p:anim>
                                        <p:anim calcmode="lin" valueType="num" p14:bounceEnd="66000">
                                          <p:cBhvr additive="base">
                                            <p:cTn id="32" dur="500" fill="hold"/>
                                            <p:tgtEl>
                                              <p:spTgt spid="76"/>
                                            </p:tgtEl>
                                            <p:attrNameLst>
                                              <p:attrName>ppt_y</p:attrName>
                                            </p:attrNameLst>
                                          </p:cBhvr>
                                          <p:tavLst>
                                            <p:tav tm="0">
                                              <p:val>
                                                <p:strVal val="1+#ppt_h/2"/>
                                              </p:val>
                                            </p:tav>
                                            <p:tav tm="100000">
                                              <p:val>
                                                <p:strVal val="#ppt_y"/>
                                              </p:val>
                                            </p:tav>
                                          </p:tavLst>
                                        </p:anim>
                                      </p:childTnLst>
                                    </p:cTn>
                                  </p:par>
                                </p:childTnLst>
                              </p:cTn>
                            </p:par>
                            <p:par>
                              <p:cTn id="33" fill="hold">
                                <p:stCondLst>
                                  <p:cond delay="2500"/>
                                </p:stCondLst>
                                <p:childTnLst>
                                  <p:par>
                                    <p:cTn id="34" presetID="12" presetClass="entr" presetSubtype="8" fill="hold" grpId="0" nodeType="afterEffect">
                                      <p:stCondLst>
                                        <p:cond delay="0"/>
                                      </p:stCondLst>
                                      <p:childTnLst>
                                        <p:set>
                                          <p:cBhvr>
                                            <p:cTn id="35" dur="1" fill="hold">
                                              <p:stCondLst>
                                                <p:cond delay="0"/>
                                              </p:stCondLst>
                                            </p:cTn>
                                            <p:tgtEl>
                                              <p:spTgt spid="33"/>
                                            </p:tgtEl>
                                            <p:attrNameLst>
                                              <p:attrName>style.visibility</p:attrName>
                                            </p:attrNameLst>
                                          </p:cBhvr>
                                          <p:to>
                                            <p:strVal val="visible"/>
                                          </p:to>
                                        </p:set>
                                        <p:anim calcmode="lin" valueType="num">
                                          <p:cBhvr additive="base">
                                            <p:cTn id="36" dur="500"/>
                                            <p:tgtEl>
                                              <p:spTgt spid="33"/>
                                            </p:tgtEl>
                                            <p:attrNameLst>
                                              <p:attrName>ppt_x</p:attrName>
                                            </p:attrNameLst>
                                          </p:cBhvr>
                                          <p:tavLst>
                                            <p:tav tm="0">
                                              <p:val>
                                                <p:strVal val="#ppt_x-#ppt_w*1.125000"/>
                                              </p:val>
                                            </p:tav>
                                            <p:tav tm="100000">
                                              <p:val>
                                                <p:strVal val="#ppt_x"/>
                                              </p:val>
                                            </p:tav>
                                          </p:tavLst>
                                        </p:anim>
                                        <p:animEffect transition="in" filter="wipe(right)">
                                          <p:cBhvr>
                                            <p:cTn id="3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P spid="72" grpId="0" bldLvl="0" animBg="1"/>
          <p:bldP spid="76" grpId="0" bldLvl="0" animBg="1"/>
          <p:bldP spid="31" grpId="0"/>
          <p:bldP spid="32" grpId="0"/>
          <p:bldP spid="33"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cBhvr additive="base">
                                            <p:cTn id="7" dur="500" fill="hold"/>
                                            <p:tgtEl>
                                              <p:spTgt spid="72"/>
                                            </p:tgtEl>
                                            <p:attrNameLst>
                                              <p:attrName>ppt_x</p:attrName>
                                            </p:attrNameLst>
                                          </p:cBhvr>
                                          <p:tavLst>
                                            <p:tav tm="0">
                                              <p:val>
                                                <p:strVal val="#ppt_x"/>
                                              </p:val>
                                            </p:tav>
                                            <p:tav tm="100000">
                                              <p:val>
                                                <p:strVal val="#ppt_x"/>
                                              </p:val>
                                            </p:tav>
                                          </p:tavLst>
                                        </p:anim>
                                        <p:anim calcmode="lin" valueType="num">
                                          <p:cBhvr additive="base">
                                            <p:cTn id="8" dur="500" fill="hold"/>
                                            <p:tgtEl>
                                              <p:spTgt spid="7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64"/>
                                            </p:tgtEl>
                                            <p:attrNameLst>
                                              <p:attrName>style.visibility</p:attrName>
                                            </p:attrNameLst>
                                          </p:cBhvr>
                                          <p:to>
                                            <p:strVal val="visible"/>
                                          </p:to>
                                        </p:set>
                                        <p:anim calcmode="lin" valueType="num">
                                          <p:cBhvr additive="base">
                                            <p:cTn id="12" dur="500"/>
                                            <p:tgtEl>
                                              <p:spTgt spid="64"/>
                                            </p:tgtEl>
                                            <p:attrNameLst>
                                              <p:attrName>ppt_x</p:attrName>
                                            </p:attrNameLst>
                                          </p:cBhvr>
                                          <p:tavLst>
                                            <p:tav tm="0">
                                              <p:val>
                                                <p:strVal val="#ppt_x-#ppt_w*1.125000"/>
                                              </p:val>
                                            </p:tav>
                                            <p:tav tm="100000">
                                              <p:val>
                                                <p:strVal val="#ppt_x"/>
                                              </p:val>
                                            </p:tav>
                                          </p:tavLst>
                                        </p:anim>
                                        <p:animEffect transition="in" filter="wipe(right)">
                                          <p:cBhvr>
                                            <p:cTn id="13" dur="500"/>
                                            <p:tgtEl>
                                              <p:spTgt spid="64"/>
                                            </p:tgtEl>
                                          </p:cBhvr>
                                        </p:animEffect>
                                      </p:childTnLst>
                                    </p:cTn>
                                  </p:par>
                                </p:childTnLst>
                              </p:cTn>
                            </p:par>
                            <p:par>
                              <p:cTn id="14" fill="hold">
                                <p:stCondLst>
                                  <p:cond delay="1000"/>
                                </p:stCondLst>
                                <p:childTnLst>
                                  <p:par>
                                    <p:cTn id="15" presetID="2" presetClass="entr" presetSubtype="1" fill="hold" nodeType="afterEffect">
                                      <p:stCondLst>
                                        <p:cond delay="0"/>
                                      </p:stCondLst>
                                      <p:childTnLst>
                                        <p:set>
                                          <p:cBhvr>
                                            <p:cTn id="16" dur="1" fill="hold">
                                              <p:stCondLst>
                                                <p:cond delay="0"/>
                                              </p:stCondLst>
                                            </p:cTn>
                                            <p:tgtEl>
                                              <p:spTgt spid="73"/>
                                            </p:tgtEl>
                                            <p:attrNameLst>
                                              <p:attrName>style.visibility</p:attrName>
                                            </p:attrNameLst>
                                          </p:cBhvr>
                                          <p:to>
                                            <p:strVal val="visible"/>
                                          </p:to>
                                        </p:set>
                                        <p:anim calcmode="lin" valueType="num">
                                          <p:cBhvr additive="base">
                                            <p:cTn id="17" dur="500" fill="hold"/>
                                            <p:tgtEl>
                                              <p:spTgt spid="73"/>
                                            </p:tgtEl>
                                            <p:attrNameLst>
                                              <p:attrName>ppt_x</p:attrName>
                                            </p:attrNameLst>
                                          </p:cBhvr>
                                          <p:tavLst>
                                            <p:tav tm="0">
                                              <p:val>
                                                <p:strVal val="#ppt_x"/>
                                              </p:val>
                                            </p:tav>
                                            <p:tav tm="100000">
                                              <p:val>
                                                <p:strVal val="#ppt_x"/>
                                              </p:val>
                                            </p:tav>
                                          </p:tavLst>
                                        </p:anim>
                                        <p:anim calcmode="lin" valueType="num">
                                          <p:cBhvr additive="base">
                                            <p:cTn id="18" dur="500" fill="hold"/>
                                            <p:tgtEl>
                                              <p:spTgt spid="73"/>
                                            </p:tgtEl>
                                            <p:attrNameLst>
                                              <p:attrName>ppt_y</p:attrName>
                                            </p:attrNameLst>
                                          </p:cBhvr>
                                          <p:tavLst>
                                            <p:tav tm="0">
                                              <p:val>
                                                <p:strVal val="0-#ppt_h/2"/>
                                              </p:val>
                                            </p:tav>
                                            <p:tav tm="100000">
                                              <p:val>
                                                <p:strVal val="#ppt_y"/>
                                              </p:val>
                                            </p:tav>
                                          </p:tavLst>
                                        </p:anim>
                                      </p:childTnLst>
                                    </p:cTn>
                                  </p:par>
                                </p:childTnLst>
                              </p:cTn>
                            </p:par>
                            <p:par>
                              <p:cTn id="19" fill="hold">
                                <p:stCondLst>
                                  <p:cond delay="1500"/>
                                </p:stCondLst>
                                <p:childTnLst>
                                  <p:par>
                                    <p:cTn id="20" presetID="12" presetClass="entr" presetSubtype="8" fill="hold" grpId="0" nodeType="afterEffect">
                                      <p:stCondLst>
                                        <p:cond delay="0"/>
                                      </p:stCondLst>
                                      <p:childTnLst>
                                        <p:set>
                                          <p:cBhvr>
                                            <p:cTn id="21" dur="1" fill="hold">
                                              <p:stCondLst>
                                                <p:cond delay="0"/>
                                              </p:stCondLst>
                                            </p:cTn>
                                            <p:tgtEl>
                                              <p:spTgt spid="31"/>
                                            </p:tgtEl>
                                            <p:attrNameLst>
                                              <p:attrName>style.visibility</p:attrName>
                                            </p:attrNameLst>
                                          </p:cBhvr>
                                          <p:to>
                                            <p:strVal val="visible"/>
                                          </p:to>
                                        </p:set>
                                        <p:anim calcmode="lin" valueType="num">
                                          <p:cBhvr additive="base">
                                            <p:cTn id="22" dur="500"/>
                                            <p:tgtEl>
                                              <p:spTgt spid="31"/>
                                            </p:tgtEl>
                                            <p:attrNameLst>
                                              <p:attrName>ppt_x</p:attrName>
                                            </p:attrNameLst>
                                          </p:cBhvr>
                                          <p:tavLst>
                                            <p:tav tm="0">
                                              <p:val>
                                                <p:strVal val="#ppt_x-#ppt_w*1.125000"/>
                                              </p:val>
                                            </p:tav>
                                            <p:tav tm="100000">
                                              <p:val>
                                                <p:strVal val="#ppt_x"/>
                                              </p:val>
                                            </p:tav>
                                          </p:tavLst>
                                        </p:anim>
                                        <p:animEffect transition="in" filter="wipe(right)">
                                          <p:cBhvr>
                                            <p:cTn id="23" dur="500"/>
                                            <p:tgtEl>
                                              <p:spTgt spid="31"/>
                                            </p:tgtEl>
                                          </p:cBhvr>
                                        </p:animEffect>
                                      </p:childTnLst>
                                    </p:cTn>
                                  </p:par>
                                  <p:par>
                                    <p:cTn id="24" presetID="12" presetClass="entr" presetSubtype="8" fill="hold" grpId="0" nodeType="withEffect">
                                      <p:stCondLst>
                                        <p:cond delay="0"/>
                                      </p:stCondLst>
                                      <p:childTnLst>
                                        <p:set>
                                          <p:cBhvr>
                                            <p:cTn id="25" dur="1" fill="hold">
                                              <p:stCondLst>
                                                <p:cond delay="0"/>
                                              </p:stCondLst>
                                            </p:cTn>
                                            <p:tgtEl>
                                              <p:spTgt spid="32"/>
                                            </p:tgtEl>
                                            <p:attrNameLst>
                                              <p:attrName>style.visibility</p:attrName>
                                            </p:attrNameLst>
                                          </p:cBhvr>
                                          <p:to>
                                            <p:strVal val="visible"/>
                                          </p:to>
                                        </p:set>
                                        <p:anim calcmode="lin" valueType="num">
                                          <p:cBhvr additive="base">
                                            <p:cTn id="26" dur="500"/>
                                            <p:tgtEl>
                                              <p:spTgt spid="32"/>
                                            </p:tgtEl>
                                            <p:attrNameLst>
                                              <p:attrName>ppt_x</p:attrName>
                                            </p:attrNameLst>
                                          </p:cBhvr>
                                          <p:tavLst>
                                            <p:tav tm="0">
                                              <p:val>
                                                <p:strVal val="#ppt_x-#ppt_w*1.125000"/>
                                              </p:val>
                                            </p:tav>
                                            <p:tav tm="100000">
                                              <p:val>
                                                <p:strVal val="#ppt_x"/>
                                              </p:val>
                                            </p:tav>
                                          </p:tavLst>
                                        </p:anim>
                                        <p:animEffect transition="in" filter="wipe(right)">
                                          <p:cBhvr>
                                            <p:cTn id="27" dur="500"/>
                                            <p:tgtEl>
                                              <p:spTgt spid="32"/>
                                            </p:tgtEl>
                                          </p:cBhvr>
                                        </p:animEffect>
                                      </p:childTnLst>
                                    </p:cTn>
                                  </p:par>
                                </p:childTnLst>
                              </p:cTn>
                            </p:par>
                            <p:par>
                              <p:cTn id="28" fill="hold">
                                <p:stCondLst>
                                  <p:cond delay="2000"/>
                                </p:stCondLst>
                                <p:childTnLst>
                                  <p:par>
                                    <p:cTn id="29" presetID="2" presetClass="entr" presetSubtype="4" fill="hold" grpId="0" nodeType="afterEffect">
                                      <p:stCondLst>
                                        <p:cond delay="0"/>
                                      </p:stCondLst>
                                      <p:childTnLst>
                                        <p:set>
                                          <p:cBhvr>
                                            <p:cTn id="30" dur="1" fill="hold">
                                              <p:stCondLst>
                                                <p:cond delay="0"/>
                                              </p:stCondLst>
                                            </p:cTn>
                                            <p:tgtEl>
                                              <p:spTgt spid="76"/>
                                            </p:tgtEl>
                                            <p:attrNameLst>
                                              <p:attrName>style.visibility</p:attrName>
                                            </p:attrNameLst>
                                          </p:cBhvr>
                                          <p:to>
                                            <p:strVal val="visible"/>
                                          </p:to>
                                        </p:set>
                                        <p:anim calcmode="lin" valueType="num">
                                          <p:cBhvr additive="base">
                                            <p:cTn id="31" dur="500" fill="hold"/>
                                            <p:tgtEl>
                                              <p:spTgt spid="76"/>
                                            </p:tgtEl>
                                            <p:attrNameLst>
                                              <p:attrName>ppt_x</p:attrName>
                                            </p:attrNameLst>
                                          </p:cBhvr>
                                          <p:tavLst>
                                            <p:tav tm="0">
                                              <p:val>
                                                <p:strVal val="#ppt_x"/>
                                              </p:val>
                                            </p:tav>
                                            <p:tav tm="100000">
                                              <p:val>
                                                <p:strVal val="#ppt_x"/>
                                              </p:val>
                                            </p:tav>
                                          </p:tavLst>
                                        </p:anim>
                                        <p:anim calcmode="lin" valueType="num">
                                          <p:cBhvr additive="base">
                                            <p:cTn id="32" dur="500" fill="hold"/>
                                            <p:tgtEl>
                                              <p:spTgt spid="76"/>
                                            </p:tgtEl>
                                            <p:attrNameLst>
                                              <p:attrName>ppt_y</p:attrName>
                                            </p:attrNameLst>
                                          </p:cBhvr>
                                          <p:tavLst>
                                            <p:tav tm="0">
                                              <p:val>
                                                <p:strVal val="1+#ppt_h/2"/>
                                              </p:val>
                                            </p:tav>
                                            <p:tav tm="100000">
                                              <p:val>
                                                <p:strVal val="#ppt_y"/>
                                              </p:val>
                                            </p:tav>
                                          </p:tavLst>
                                        </p:anim>
                                      </p:childTnLst>
                                    </p:cTn>
                                  </p:par>
                                </p:childTnLst>
                              </p:cTn>
                            </p:par>
                            <p:par>
                              <p:cTn id="33" fill="hold">
                                <p:stCondLst>
                                  <p:cond delay="2500"/>
                                </p:stCondLst>
                                <p:childTnLst>
                                  <p:par>
                                    <p:cTn id="34" presetID="12" presetClass="entr" presetSubtype="8" fill="hold" grpId="0" nodeType="afterEffect">
                                      <p:stCondLst>
                                        <p:cond delay="0"/>
                                      </p:stCondLst>
                                      <p:childTnLst>
                                        <p:set>
                                          <p:cBhvr>
                                            <p:cTn id="35" dur="1" fill="hold">
                                              <p:stCondLst>
                                                <p:cond delay="0"/>
                                              </p:stCondLst>
                                            </p:cTn>
                                            <p:tgtEl>
                                              <p:spTgt spid="33"/>
                                            </p:tgtEl>
                                            <p:attrNameLst>
                                              <p:attrName>style.visibility</p:attrName>
                                            </p:attrNameLst>
                                          </p:cBhvr>
                                          <p:to>
                                            <p:strVal val="visible"/>
                                          </p:to>
                                        </p:set>
                                        <p:anim calcmode="lin" valueType="num">
                                          <p:cBhvr additive="base">
                                            <p:cTn id="36" dur="500"/>
                                            <p:tgtEl>
                                              <p:spTgt spid="33"/>
                                            </p:tgtEl>
                                            <p:attrNameLst>
                                              <p:attrName>ppt_x</p:attrName>
                                            </p:attrNameLst>
                                          </p:cBhvr>
                                          <p:tavLst>
                                            <p:tav tm="0">
                                              <p:val>
                                                <p:strVal val="#ppt_x-#ppt_w*1.125000"/>
                                              </p:val>
                                            </p:tav>
                                            <p:tav tm="100000">
                                              <p:val>
                                                <p:strVal val="#ppt_x"/>
                                              </p:val>
                                            </p:tav>
                                          </p:tavLst>
                                        </p:anim>
                                        <p:animEffect transition="in" filter="wipe(right)">
                                          <p:cBhvr>
                                            <p:cTn id="3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P spid="72" grpId="0" bldLvl="0" animBg="1"/>
          <p:bldP spid="76" grpId="0" bldLvl="0" animBg="1"/>
          <p:bldP spid="31" grpId="0"/>
          <p:bldP spid="32" grpId="0"/>
          <p:bldP spid="33" grpId="0"/>
        </p:bldLst>
      </p:timing>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08305" y="909955"/>
            <a:ext cx="8333740" cy="3692525"/>
          </a:xfrm>
          <a:prstGeom prst="rect">
            <a:avLst/>
          </a:prstGeom>
          <a:noFill/>
        </p:spPr>
        <p:txBody>
          <a:bodyPr wrap="square" rtlCol="0">
            <a:spAutoFit/>
          </a:bodyPr>
          <a:lstStyle/>
          <a:p>
            <a:pPr indent="457200"/>
            <a:r>
              <a:rPr lang="zh-CN" altLang="en-US">
                <a:latin typeface="楷体" panose="02010609060101010101" charset="-122"/>
                <a:ea typeface="楷体" panose="02010609060101010101" charset="-122"/>
                <a:cs typeface="楷体" panose="02010609060101010101" charset="-122"/>
              </a:rPr>
              <a:t>近些年来，科学家都在寻找可以拯救ALS患者的治疗策略，其中一种想法是针对致病的基因突变，但这种方式可能可以帮助特定类型的ALS患者，对多数患者仍然有一定局限性。不过最近，南加州大学的研究人员给ALS患者带来好消息，他们先后在《细胞-干细胞》《细胞》上发表两篇论文，提出了两条极具潜力的治疗途径。</a:t>
            </a:r>
            <a:endParaRPr lang="zh-CN" altLang="en-US">
              <a:latin typeface="楷体" panose="02010609060101010101" charset="-122"/>
              <a:ea typeface="楷体" panose="02010609060101010101" charset="-122"/>
              <a:cs typeface="楷体" panose="02010609060101010101" charset="-122"/>
            </a:endParaRPr>
          </a:p>
          <a:p>
            <a:pPr indent="457200"/>
            <a:r>
              <a:rPr lang="zh-CN" altLang="en-US">
                <a:latin typeface="楷体" panose="02010609060101010101" charset="-122"/>
                <a:ea typeface="楷体" panose="02010609060101010101" charset="-122"/>
                <a:cs typeface="楷体" panose="02010609060101010101" charset="-122"/>
              </a:rPr>
              <a:t>研究中，作者收集了家族性和散发性ALS患者的皮肤和血液样本，随后他们将其中的皮肤和血细胞通过重编程的技术转化成了运动神经元。在获得运动神经元后，作者需要找到的就是可以有效抑制神经元退化的药物或者潜在药物分子。根据第一项研究，有几种药物和分子是能够有效保护运动神经元的，这些药物通常会增强雄激素的活性。</a:t>
            </a:r>
            <a:endParaRPr lang="zh-CN" altLang="en-US">
              <a:latin typeface="楷体" panose="02010609060101010101" charset="-122"/>
              <a:ea typeface="楷体" panose="02010609060101010101" charset="-122"/>
              <a:cs typeface="楷体" panose="02010609060101010101" charset="-122"/>
            </a:endParaRPr>
          </a:p>
          <a:p>
            <a:pPr indent="457200"/>
            <a:r>
              <a:rPr lang="zh-CN" altLang="en-US">
                <a:latin typeface="楷体" panose="02010609060101010101" charset="-122"/>
                <a:ea typeface="楷体" panose="02010609060101010101" charset="-122"/>
                <a:cs typeface="楷体" panose="02010609060101010101" charset="-122"/>
              </a:rPr>
              <a:t>不过，这类药物通常会对ALS患者产生过度的副作用，因此也难以在实际中大量使用。为了获得好处的同时解决副作用问题，研究者想到了一个方式，寻找一些可以产生这类药物相似特征的基因变化。</a:t>
            </a:r>
            <a:endParaRPr lang="zh-CN" altLang="en-US">
              <a:latin typeface="楷体" panose="02010609060101010101" charset="-122"/>
              <a:ea typeface="楷体" panose="02010609060101010101" charset="-122"/>
              <a:cs typeface="楷体" panose="0201060906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38430" y="678180"/>
            <a:ext cx="8865870" cy="3975735"/>
          </a:xfrm>
          <a:prstGeom prst="rect">
            <a:avLst/>
          </a:prstGeom>
          <a:noFill/>
        </p:spPr>
        <p:txBody>
          <a:bodyPr wrap="square" rtlCol="0">
            <a:noAutofit/>
          </a:bodyPr>
          <a:lstStyle/>
          <a:p>
            <a:pPr indent="457200"/>
            <a:r>
              <a:rPr lang="zh-CN" altLang="en-US" sz="1600">
                <a:latin typeface="楷体" panose="02010609060101010101" charset="-122"/>
                <a:ea typeface="楷体" panose="02010609060101010101" charset="-122"/>
                <a:cs typeface="楷体" panose="02010609060101010101" charset="-122"/>
                <a:sym typeface="+mn-ea"/>
              </a:rPr>
              <a:t>借助一个庞大的公共生物学信息学数据库，作者发现抑制SYF2基因可以获得药物类似的好处，尤其是增加不同类型ALS患者来源的运动神经元的存活率。当SYF2表达被抑制，ALS模型小鼠的神经变性状况减少，运动功能障碍也会得到改善。除此之外，研究者还观察到在抑制SYF2之后，一种名为TDP-43的蛋白病理学特征得到了很大改变，这种蛋白与近97%的ALS病例有关，并且会产生毒性。</a:t>
            </a:r>
            <a:endParaRPr lang="zh-CN" altLang="en-US" sz="1600">
              <a:latin typeface="楷体" panose="02010609060101010101" charset="-122"/>
              <a:ea typeface="楷体" panose="02010609060101010101" charset="-122"/>
              <a:cs typeface="楷体" panose="02010609060101010101" charset="-122"/>
            </a:endParaRPr>
          </a:p>
          <a:p>
            <a:endParaRPr lang="zh-CN" altLang="en-US" sz="1600"/>
          </a:p>
          <a:p>
            <a:endParaRPr lang="zh-CN" altLang="en-US" sz="1600"/>
          </a:p>
          <a:p>
            <a:pPr marL="3200400" lvl="7" indent="457200"/>
            <a:endParaRPr lang="zh-CN" altLang="en-US" sz="1600"/>
          </a:p>
        </p:txBody>
      </p:sp>
      <p:pic>
        <p:nvPicPr>
          <p:cNvPr id="3" name="图片 2" descr="截图20231215155957"/>
          <p:cNvPicPr>
            <a:picLocks noChangeAspect="1"/>
          </p:cNvPicPr>
          <p:nvPr/>
        </p:nvPicPr>
        <p:blipFill>
          <a:blip r:embed="rId1"/>
          <a:stretch>
            <a:fillRect/>
          </a:stretch>
        </p:blipFill>
        <p:spPr>
          <a:xfrm>
            <a:off x="385445" y="2374900"/>
            <a:ext cx="2625090" cy="2489835"/>
          </a:xfrm>
          <a:prstGeom prst="rect">
            <a:avLst/>
          </a:prstGeom>
        </p:spPr>
      </p:pic>
      <p:sp>
        <p:nvSpPr>
          <p:cNvPr id="4" name="文本框 3"/>
          <p:cNvSpPr txBox="1"/>
          <p:nvPr/>
        </p:nvSpPr>
        <p:spPr>
          <a:xfrm>
            <a:off x="3109595" y="1850390"/>
            <a:ext cx="5894070" cy="6470015"/>
          </a:xfrm>
          <a:prstGeom prst="rect">
            <a:avLst/>
          </a:prstGeom>
          <a:noFill/>
        </p:spPr>
        <p:txBody>
          <a:bodyPr wrap="square" rtlCol="0">
            <a:noAutofit/>
          </a:bodyPr>
          <a:lstStyle/>
          <a:p>
            <a:pPr indent="457200"/>
            <a:r>
              <a:rPr lang="zh-CN" altLang="en-US" sz="1600">
                <a:latin typeface="楷体" panose="02010609060101010101" charset="-122"/>
                <a:ea typeface="楷体" panose="02010609060101010101" charset="-122"/>
                <a:cs typeface="楷体" panose="02010609060101010101" charset="-122"/>
                <a:sym typeface="+mn-ea"/>
              </a:rPr>
              <a:t>而在《细胞》的研究中，作者还介绍了另一种策略：抑制名为PIKFYVE的蛋白激酶同样对治疗不同类型的ALS有效。研究者在多种动物模型中测试了这一方法的有效性，包括果蝇、线虫和小鼠。无论是使用药物还是遗传手段，研究者只要能够抑制PIKFYVE，就可以减少运动神经元的变性，改善动物的运动功能。并且在整个治疗过程中，运动神经元可以启动特殊的胞吐反应，其中包裹着有毒蛋白质的囊泡会被转运到细胞外，以此减少神经元损伤。</a:t>
            </a:r>
            <a:endParaRPr lang="zh-CN" altLang="en-US" sz="1600">
              <a:latin typeface="楷体" panose="02010609060101010101" charset="-122"/>
              <a:ea typeface="楷体" panose="02010609060101010101" charset="-122"/>
              <a:cs typeface="楷体" panose="02010609060101010101" charset="-122"/>
            </a:endParaRPr>
          </a:p>
          <a:p>
            <a:pPr indent="457200"/>
            <a:r>
              <a:rPr lang="zh-CN" altLang="en-US" sz="1600">
                <a:latin typeface="楷体" panose="02010609060101010101" charset="-122"/>
                <a:ea typeface="楷体" panose="02010609060101010101" charset="-122"/>
                <a:cs typeface="楷体" panose="02010609060101010101" charset="-122"/>
                <a:sym typeface="+mn-ea"/>
              </a:rPr>
              <a:t>“研究基本能准确地确定抑制PIKFYVE 是如何减轻神经变性症状的，这为新的靶向治疗方法研发提供了关键的信息，”作者指出，这两项研究可能在未来带来适用于所有ALS患者的治疗方法，让更多患者从治疗中受益。</a:t>
            </a:r>
            <a:endParaRPr lang="zh-CN" altLang="en-US" sz="1600">
              <a:latin typeface="楷体" panose="02010609060101010101" charset="-122"/>
              <a:ea typeface="楷体" panose="02010609060101010101" charset="-122"/>
              <a:cs typeface="楷体" panose="02010609060101010101" charset="-122"/>
            </a:endParaRPr>
          </a:p>
          <a:p>
            <a:endParaRPr lang="zh-CN" altLang="en-US" sz="1600"/>
          </a:p>
          <a:p>
            <a:endParaRPr lang="zh-CN" altLang="en-US" sz="1600"/>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591310" y="1253490"/>
            <a:ext cx="5635625" cy="2173605"/>
          </a:xfrm>
          <a:prstGeom prst="rect">
            <a:avLst/>
          </a:prstGeom>
          <a:noFill/>
        </p:spPr>
        <p:txBody>
          <a:bodyPr wrap="square" rtlCol="0">
            <a:noAutofit/>
          </a:bodyPr>
          <a:lstStyle/>
          <a:p>
            <a:pPr indent="457200"/>
            <a:r>
              <a:rPr lang="zh-CN" altLang="en-US">
                <a:latin typeface="华文中宋" panose="02010600040101010101" charset="-122"/>
                <a:ea typeface="华文中宋" panose="02010600040101010101" charset="-122"/>
                <a:cs typeface="华文中宋" panose="02010600040101010101" charset="-122"/>
              </a:rPr>
              <a:t>多巴胺（DA，或3-羟酪胺，3,4-二羟苯乙胺）是一种神经递质，它主要存在于大脑的中脑区域，参与调节人体的情绪、行为和动机等方面的功能。当人体经历一些积极的刺激时，如吃美食、运动、得到奖励等，多巴胺的水平会升高，产生快感和成就感。因此，多巴胺也被称为“快乐激素</a:t>
            </a:r>
            <a:endParaRPr lang="zh-CN" altLang="en-US">
              <a:latin typeface="华文中宋" panose="02010600040101010101" charset="-122"/>
              <a:ea typeface="华文中宋" panose="02010600040101010101" charset="-122"/>
              <a:cs typeface="华文中宋" panose="02010600040101010101" charset="-122"/>
            </a:endParaRPr>
          </a:p>
        </p:txBody>
      </p:sp>
      <p:pic>
        <p:nvPicPr>
          <p:cNvPr id="9" name="图片 8" descr="微信图片_20231214175801"/>
          <p:cNvPicPr>
            <a:picLocks noChangeAspect="1"/>
          </p:cNvPicPr>
          <p:nvPr/>
        </p:nvPicPr>
        <p:blipFill>
          <a:blip r:embed="rId1"/>
          <a:stretch>
            <a:fillRect/>
          </a:stretch>
        </p:blipFill>
        <p:spPr>
          <a:xfrm>
            <a:off x="3110230" y="3146425"/>
            <a:ext cx="2597150" cy="1830070"/>
          </a:xfrm>
          <a:prstGeom prst="rect">
            <a:avLst/>
          </a:prstGeom>
        </p:spPr>
      </p:pic>
      <p:sp>
        <p:nvSpPr>
          <p:cNvPr id="11" name="矩形 10"/>
          <p:cNvSpPr/>
          <p:nvPr/>
        </p:nvSpPr>
        <p:spPr>
          <a:xfrm>
            <a:off x="2195195" y="669925"/>
            <a:ext cx="4163695" cy="163830"/>
          </a:xfrm>
          <a:prstGeom prst="rect">
            <a:avLst/>
          </a:prstGeom>
          <a:noFill/>
          <a:ln>
            <a:noFill/>
          </a:ln>
        </p:spPr>
        <p:txBody>
          <a:bodyPr wrap="none" rtlCol="0" anchor="t">
            <a:noAutofit/>
          </a:bodyPr>
          <a:lstStyle/>
          <a:p>
            <a:pPr algn="ctr"/>
            <a:r>
              <a:rPr lang="zh-CN" altLang="en-US" sz="28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什么是多巴胺</a:t>
            </a:r>
            <a:endParaRPr lang="zh-CN" altLang="en-US" sz="28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477010" y="923290"/>
            <a:ext cx="6189345" cy="2306955"/>
          </a:xfrm>
          <a:prstGeom prst="rect">
            <a:avLst/>
          </a:prstGeom>
          <a:noFill/>
        </p:spPr>
        <p:txBody>
          <a:bodyPr wrap="square" rtlCol="0">
            <a:spAutoFit/>
          </a:bodyPr>
          <a:lstStyle/>
          <a:p>
            <a:pPr indent="457200"/>
            <a:r>
              <a:rPr lang="zh-CN" altLang="en-US">
                <a:latin typeface="华文中宋" panose="02010600040101010101" charset="-122"/>
                <a:ea typeface="华文中宋" panose="02010600040101010101" charset="-122"/>
                <a:cs typeface="华文中宋" panose="02010600040101010101" charset="-122"/>
              </a:rPr>
              <a:t>作为神经递质的多巴胺，它的奖赏作用如雷贯耳，就是让你快乐，提高积极性，这是我们独特的思考和计划能力的重要组成部分。它可以帮助我们努力，专注并发现有趣的事物等。</a:t>
            </a:r>
            <a:endParaRPr lang="zh-CN" altLang="en-US">
              <a:latin typeface="华文中宋" panose="02010600040101010101" charset="-122"/>
              <a:ea typeface="华文中宋" panose="02010600040101010101" charset="-122"/>
              <a:cs typeface="华文中宋" panose="02010600040101010101" charset="-122"/>
            </a:endParaRPr>
          </a:p>
          <a:p>
            <a:endParaRPr lang="zh-CN" altLang="en-US">
              <a:latin typeface="华文中宋" panose="02010600040101010101" charset="-122"/>
              <a:ea typeface="华文中宋" panose="02010600040101010101" charset="-122"/>
              <a:cs typeface="华文中宋" panose="02010600040101010101" charset="-122"/>
            </a:endParaRPr>
          </a:p>
          <a:p>
            <a:pPr indent="457200"/>
            <a:r>
              <a:rPr lang="zh-CN" altLang="en-US">
                <a:latin typeface="华文中宋" panose="02010600040101010101" charset="-122"/>
                <a:ea typeface="华文中宋" panose="02010600040101010101" charset="-122"/>
                <a:cs typeface="华文中宋" panose="02010600040101010101" charset="-122"/>
              </a:rPr>
              <a:t>多巴胺是存在于一种叫多巴胺能神经（dopaminergic neuron）之中，它存在于中脑（midbrain)是含有并释放多巴胺作为神经递质的神经元。</a:t>
            </a:r>
            <a:endParaRPr lang="zh-CN" altLang="en-US">
              <a:latin typeface="华文中宋" panose="02010600040101010101" charset="-122"/>
              <a:ea typeface="华文中宋" panose="02010600040101010101" charset="-122"/>
              <a:cs typeface="华文中宋" panose="02010600040101010101" charset="-122"/>
            </a:endParaRPr>
          </a:p>
        </p:txBody>
      </p:sp>
      <p:sp>
        <p:nvSpPr>
          <p:cNvPr id="5" name="文本框 4"/>
          <p:cNvSpPr txBox="1"/>
          <p:nvPr/>
        </p:nvSpPr>
        <p:spPr>
          <a:xfrm>
            <a:off x="1139190" y="3288030"/>
            <a:ext cx="8238490" cy="1790065"/>
          </a:xfrm>
          <a:prstGeom prst="rect">
            <a:avLst/>
          </a:prstGeom>
          <a:noFill/>
        </p:spPr>
        <p:txBody>
          <a:bodyPr wrap="square" rtlCol="0">
            <a:noAutofit/>
          </a:bodyPr>
          <a:lstStyle/>
          <a:p>
            <a:r>
              <a:rPr lang="zh-CN" altLang="en-US" sz="3200">
                <a:ln w="22225">
                  <a:solidFill>
                    <a:schemeClr val="accent2"/>
                  </a:solidFill>
                  <a:prstDash val="solid"/>
                </a:ln>
                <a:solidFill>
                  <a:schemeClr val="accent2">
                    <a:lumMod val="40000"/>
                    <a:lumOff val="60000"/>
                  </a:schemeClr>
                </a:solidFill>
                <a:effectLst/>
              </a:rPr>
              <a:t>那多巴胺是在大脑的什么地方分布？</a:t>
            </a:r>
            <a:endParaRPr lang="zh-CN" altLang="en-US" sz="3200">
              <a:ln w="22225">
                <a:solidFill>
                  <a:schemeClr val="accent2"/>
                </a:solidFill>
                <a:prstDash val="solid"/>
              </a:ln>
              <a:solidFill>
                <a:schemeClr val="accent2">
                  <a:lumMod val="40000"/>
                  <a:lumOff val="60000"/>
                </a:schemeClr>
              </a:solidFill>
              <a:effectLst/>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Box 89"/>
          <p:cNvSpPr txBox="1"/>
          <p:nvPr/>
        </p:nvSpPr>
        <p:spPr>
          <a:xfrm>
            <a:off x="538500" y="216985"/>
            <a:ext cx="1402080" cy="337185"/>
          </a:xfrm>
          <a:prstGeom prst="rect">
            <a:avLst/>
          </a:prstGeom>
          <a:noFill/>
        </p:spPr>
        <p:txBody>
          <a:bodyPr wrap="none" rtlCol="0">
            <a:spAutoFit/>
          </a:bodyPr>
          <a:lstStyle/>
          <a:p>
            <a:r>
              <a:rPr lang="zh-CN" altLang="en-US" sz="1600" dirty="0">
                <a:solidFill>
                  <a:schemeClr val="tx1">
                    <a:lumMod val="65000"/>
                    <a:lumOff val="35000"/>
                  </a:schemeClr>
                </a:solidFill>
                <a:latin typeface="思源黑体 CN Normal" panose="020B0400000000000000" charset="-122"/>
                <a:ea typeface="思源黑体 CN Normal" panose="020B0400000000000000" charset="-122"/>
              </a:rPr>
              <a:t>多巴胺的分布</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pic>
        <p:nvPicPr>
          <p:cNvPr id="3" name="图片 2" descr="v2-28b94705222df0c10557efc8b6d4903f_1440w"/>
          <p:cNvPicPr>
            <a:picLocks noChangeAspect="1"/>
          </p:cNvPicPr>
          <p:nvPr/>
        </p:nvPicPr>
        <p:blipFill>
          <a:blip r:embed="rId1"/>
          <a:stretch>
            <a:fillRect/>
          </a:stretch>
        </p:blipFill>
        <p:spPr>
          <a:xfrm>
            <a:off x="662305" y="911860"/>
            <a:ext cx="3795395" cy="3479165"/>
          </a:xfrm>
          <a:prstGeom prst="rect">
            <a:avLst/>
          </a:prstGeom>
        </p:spPr>
      </p:pic>
      <p:sp>
        <p:nvSpPr>
          <p:cNvPr id="4" name="文本框 3"/>
          <p:cNvSpPr txBox="1"/>
          <p:nvPr/>
        </p:nvSpPr>
        <p:spPr>
          <a:xfrm>
            <a:off x="4958715" y="1022350"/>
            <a:ext cx="3554730" cy="3404870"/>
          </a:xfrm>
          <a:prstGeom prst="rect">
            <a:avLst/>
          </a:prstGeom>
          <a:noFill/>
        </p:spPr>
        <p:txBody>
          <a:bodyPr wrap="square" rtlCol="0">
            <a:noAutofit/>
          </a:bodyPr>
          <a:lstStyle/>
          <a:p>
            <a:r>
              <a:rPr lang="zh-CN" altLang="en-US" sz="1400">
                <a:latin typeface="华文中宋" panose="02010600040101010101" charset="-122"/>
                <a:ea typeface="华文中宋" panose="02010600040101010101" charset="-122"/>
                <a:cs typeface="华文中宋" panose="02010600040101010101" charset="-122"/>
              </a:rPr>
              <a:t>脑腹侧被盖区(Ventral tegmental area，VTA)是多巴胺能神经元集中的地方，多巴胺能神经元通过轴突传送多巴胺到不同的脑区， 简单来说这些轴突分为三个主要环路， 由VTA 到前额叶（Frontal lobe)、纹状体（Striatum) 以及边缘系统（Limbic system)。</a:t>
            </a:r>
            <a:endParaRPr lang="zh-CN" altLang="en-US" sz="1400">
              <a:latin typeface="华文中宋" panose="02010600040101010101" charset="-122"/>
              <a:ea typeface="华文中宋" panose="02010600040101010101" charset="-122"/>
              <a:cs typeface="华文中宋" panose="02010600040101010101" charset="-122"/>
            </a:endParaRPr>
          </a:p>
          <a:p>
            <a:endParaRPr lang="zh-CN" altLang="en-US" sz="1400">
              <a:latin typeface="华文中宋" panose="02010600040101010101" charset="-122"/>
              <a:ea typeface="华文中宋" panose="02010600040101010101" charset="-122"/>
              <a:cs typeface="华文中宋" panose="02010600040101010101" charset="-122"/>
            </a:endParaRPr>
          </a:p>
          <a:p>
            <a:r>
              <a:rPr lang="zh-CN" altLang="en-US" sz="1400">
                <a:latin typeface="华文中宋" panose="02010600040101010101" charset="-122"/>
                <a:ea typeface="华文中宋" panose="02010600040101010101" charset="-122"/>
                <a:cs typeface="华文中宋" panose="02010600040101010101" charset="-122"/>
              </a:rPr>
              <a:t>前额叶主宰我们思考及认知能力等等；纹状体则与运动有关， 多巴胺缺乏的话会影响运动， 严重的会出现柏金森病；而边缘系统如伏隔核(nucleus accumbens，NAc)等脑区则在奖赏效应中起着核心作用，对诸如食物，性，毒品等刺激有反应。</a:t>
            </a:r>
            <a:endParaRPr lang="zh-CN" altLang="en-US" sz="1400">
              <a:latin typeface="华文中宋" panose="02010600040101010101" charset="-122"/>
              <a:ea typeface="华文中宋" panose="02010600040101010101" charset="-122"/>
              <a:cs typeface="华文中宋" panose="02010600040101010101"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微信图片_20231214175806"/>
          <p:cNvPicPr>
            <a:picLocks noChangeAspect="1"/>
          </p:cNvPicPr>
          <p:nvPr>
            <p:custDataLst>
              <p:tags r:id="rId1"/>
            </p:custDataLst>
          </p:nvPr>
        </p:nvPicPr>
        <p:blipFill>
          <a:blip r:embed="rId2"/>
          <a:stretch>
            <a:fillRect/>
          </a:stretch>
        </p:blipFill>
        <p:spPr>
          <a:xfrm>
            <a:off x="2197735" y="2191385"/>
            <a:ext cx="4259580" cy="2116455"/>
          </a:xfrm>
          <a:prstGeom prst="rect">
            <a:avLst/>
          </a:prstGeom>
        </p:spPr>
      </p:pic>
      <p:sp>
        <p:nvSpPr>
          <p:cNvPr id="2" name="文本框 1"/>
          <p:cNvSpPr txBox="1"/>
          <p:nvPr/>
        </p:nvSpPr>
        <p:spPr>
          <a:xfrm>
            <a:off x="1802765" y="1088390"/>
            <a:ext cx="6296025" cy="922020"/>
          </a:xfrm>
          <a:prstGeom prst="rect">
            <a:avLst/>
          </a:prstGeom>
          <a:noFill/>
        </p:spPr>
        <p:txBody>
          <a:bodyPr wrap="square" rtlCol="0">
            <a:spAutoFit/>
          </a:bodyPr>
          <a:lstStyle/>
          <a:p>
            <a:pPr indent="457200"/>
            <a:r>
              <a:rPr lang="zh-CN" altLang="en-US">
                <a:latin typeface="华文中宋" panose="02010600040101010101" charset="-122"/>
                <a:ea typeface="华文中宋" panose="02010600040101010101" charset="-122"/>
              </a:rPr>
              <a:t>多巴胺在机体内合成时以酪氨酸为原料。脑内的多巴胺主要是由黑质细胞来合成，这些多巴胺参与锥体外系统的活动，与躯体运动机能有密切关系。</a:t>
            </a:r>
            <a:endParaRPr lang="zh-CN" altLang="en-US">
              <a:latin typeface="华文中宋" panose="02010600040101010101" charset="-122"/>
              <a:ea typeface="华文中宋" panose="02010600040101010101" charset="-122"/>
            </a:endParaRPr>
          </a:p>
        </p:txBody>
      </p:sp>
      <p:sp>
        <p:nvSpPr>
          <p:cNvPr id="3" name="文本框 2"/>
          <p:cNvSpPr txBox="1"/>
          <p:nvPr/>
        </p:nvSpPr>
        <p:spPr>
          <a:xfrm>
            <a:off x="2053590" y="4398010"/>
            <a:ext cx="5036820" cy="368300"/>
          </a:xfrm>
          <a:prstGeom prst="rect">
            <a:avLst/>
          </a:prstGeom>
          <a:noFill/>
        </p:spPr>
        <p:txBody>
          <a:bodyPr wrap="square" rtlCol="0">
            <a:spAutoFit/>
          </a:bodyPr>
          <a:lstStyle/>
          <a:p>
            <a:r>
              <a:rPr lang="zh-CN" altLang="en-US" i="1">
                <a:latin typeface="华文彩云" panose="02010800040101010101" charset="-122"/>
                <a:ea typeface="华文彩云" panose="02010800040101010101" charset="-122"/>
                <a:cs typeface="华文彩云" panose="02010800040101010101" charset="-122"/>
              </a:rPr>
              <a:t>DA，或3-羟酪胺，3,4-二羟苯乙胺</a:t>
            </a:r>
            <a:endParaRPr lang="zh-CN" altLang="en-US" i="1">
              <a:latin typeface="华文彩云" panose="02010800040101010101" charset="-122"/>
              <a:ea typeface="华文彩云" panose="02010800040101010101" charset="-122"/>
              <a:cs typeface="华文彩云" panose="02010800040101010101" charset="-122"/>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279140" y="659765"/>
            <a:ext cx="6864350" cy="398780"/>
          </a:xfrm>
          <a:prstGeom prst="rect">
            <a:avLst/>
          </a:prstGeom>
          <a:noFill/>
        </p:spPr>
        <p:txBody>
          <a:bodyPr wrap="square" rtlCol="0">
            <a:spAutoFit/>
          </a:bodyPr>
          <a:lstStyle/>
          <a:p>
            <a:r>
              <a:rPr lang="zh-CN" altLang="en-US" sz="2000">
                <a:ln w="22225">
                  <a:solidFill>
                    <a:schemeClr val="accent2"/>
                  </a:solidFill>
                  <a:prstDash val="solid"/>
                </a:ln>
                <a:solidFill>
                  <a:schemeClr val="accent2">
                    <a:lumMod val="40000"/>
                    <a:lumOff val="60000"/>
                  </a:schemeClr>
                </a:solidFill>
                <a:effectLst/>
              </a:rPr>
              <a:t>多巴胺与帕金森症</a:t>
            </a:r>
            <a:endParaRPr lang="zh-CN" altLang="en-US" sz="2000">
              <a:ln w="22225">
                <a:solidFill>
                  <a:schemeClr val="accent2"/>
                </a:solidFill>
                <a:prstDash val="solid"/>
              </a:ln>
              <a:solidFill>
                <a:schemeClr val="accent2">
                  <a:lumMod val="40000"/>
                  <a:lumOff val="60000"/>
                </a:schemeClr>
              </a:solidFill>
              <a:effectLst/>
            </a:endParaRPr>
          </a:p>
        </p:txBody>
      </p:sp>
      <p:sp>
        <p:nvSpPr>
          <p:cNvPr id="7" name="文本框 6"/>
          <p:cNvSpPr txBox="1"/>
          <p:nvPr/>
        </p:nvSpPr>
        <p:spPr>
          <a:xfrm>
            <a:off x="1271270" y="3680460"/>
            <a:ext cx="6395085" cy="922020"/>
          </a:xfrm>
          <a:prstGeom prst="rect">
            <a:avLst/>
          </a:prstGeom>
          <a:noFill/>
        </p:spPr>
        <p:txBody>
          <a:bodyPr wrap="square" rtlCol="0">
            <a:spAutoFit/>
          </a:bodyPr>
          <a:lstStyle/>
          <a:p>
            <a:pPr indent="457200"/>
            <a:r>
              <a:rPr lang="zh-CN" altLang="en-US">
                <a:latin typeface="华文中宋" panose="02010600040101010101" charset="-122"/>
                <a:ea typeface="华文中宋" panose="02010600040101010101" charset="-122"/>
              </a:rPr>
              <a:t>脑内多巴胺代谢失常时，可引起震颤性麻痹（帕金森震颤）。其症状是：全身肌肉紧张度增高，肌肉强直，随意运动减少，动作缓慢，面部表现呆板。</a:t>
            </a:r>
            <a:endParaRPr lang="zh-CN" altLang="en-US">
              <a:latin typeface="华文中宋" panose="02010600040101010101" charset="-122"/>
              <a:ea typeface="华文中宋" panose="02010600040101010101" charset="-122"/>
            </a:endParaRPr>
          </a:p>
        </p:txBody>
      </p:sp>
      <p:pic>
        <p:nvPicPr>
          <p:cNvPr id="10" name="图片 9" descr="微信图片_20231214181624"/>
          <p:cNvPicPr>
            <a:picLocks noChangeAspect="1"/>
          </p:cNvPicPr>
          <p:nvPr/>
        </p:nvPicPr>
        <p:blipFill>
          <a:blip r:embed="rId1"/>
          <a:stretch>
            <a:fillRect/>
          </a:stretch>
        </p:blipFill>
        <p:spPr>
          <a:xfrm>
            <a:off x="5205730" y="1271270"/>
            <a:ext cx="2328545" cy="1786255"/>
          </a:xfrm>
          <a:prstGeom prst="rect">
            <a:avLst/>
          </a:prstGeom>
        </p:spPr>
      </p:pic>
      <p:sp>
        <p:nvSpPr>
          <p:cNvPr id="11" name="文本框 10"/>
          <p:cNvSpPr txBox="1"/>
          <p:nvPr/>
        </p:nvSpPr>
        <p:spPr>
          <a:xfrm>
            <a:off x="5649595" y="3160395"/>
            <a:ext cx="2016760" cy="368300"/>
          </a:xfrm>
          <a:prstGeom prst="rect">
            <a:avLst/>
          </a:prstGeom>
          <a:noFill/>
        </p:spPr>
        <p:txBody>
          <a:bodyPr wrap="square" rtlCol="0">
            <a:spAutoFit/>
          </a:bodyPr>
          <a:lstStyle/>
          <a:p>
            <a:r>
              <a:rPr lang="zh-CN" altLang="en-US" i="1">
                <a:latin typeface="华文彩云" panose="02010800040101010101" charset="-122"/>
                <a:ea typeface="华文彩云" panose="02010800040101010101" charset="-122"/>
              </a:rPr>
              <a:t>课堂剪影</a:t>
            </a:r>
            <a:endParaRPr lang="zh-CN" altLang="en-US" i="1">
              <a:latin typeface="华文彩云" panose="02010800040101010101" charset="-122"/>
              <a:ea typeface="华文彩云" panose="02010800040101010101" charset="-122"/>
            </a:endParaRPr>
          </a:p>
        </p:txBody>
      </p:sp>
      <p:pic>
        <p:nvPicPr>
          <p:cNvPr id="12" name="图片 11" descr="微信图片_20231214181658"/>
          <p:cNvPicPr>
            <a:picLocks noChangeAspect="1"/>
          </p:cNvPicPr>
          <p:nvPr/>
        </p:nvPicPr>
        <p:blipFill>
          <a:blip r:embed="rId2"/>
          <a:stretch>
            <a:fillRect/>
          </a:stretch>
        </p:blipFill>
        <p:spPr>
          <a:xfrm>
            <a:off x="1031875" y="1168400"/>
            <a:ext cx="2960370" cy="199199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279140" y="659765"/>
            <a:ext cx="6864350" cy="398780"/>
          </a:xfrm>
          <a:prstGeom prst="rect">
            <a:avLst/>
          </a:prstGeom>
          <a:noFill/>
        </p:spPr>
        <p:txBody>
          <a:bodyPr wrap="square" rtlCol="0">
            <a:spAutoFit/>
          </a:bodyPr>
          <a:lstStyle/>
          <a:p>
            <a:r>
              <a:rPr lang="zh-CN" altLang="en-US" sz="2000">
                <a:ln w="22225">
                  <a:solidFill>
                    <a:schemeClr val="accent2"/>
                  </a:solidFill>
                  <a:prstDash val="solid"/>
                </a:ln>
                <a:solidFill>
                  <a:schemeClr val="accent2">
                    <a:lumMod val="40000"/>
                    <a:lumOff val="60000"/>
                  </a:schemeClr>
                </a:solidFill>
                <a:effectLst/>
              </a:rPr>
              <a:t>最新研究进展</a:t>
            </a:r>
            <a:endParaRPr lang="zh-CN" altLang="en-US" sz="2000">
              <a:ln w="22225">
                <a:solidFill>
                  <a:schemeClr val="accent2"/>
                </a:solidFill>
                <a:prstDash val="solid"/>
              </a:ln>
              <a:solidFill>
                <a:schemeClr val="accent2">
                  <a:lumMod val="40000"/>
                  <a:lumOff val="60000"/>
                </a:schemeClr>
              </a:solidFill>
              <a:effectLst/>
            </a:endParaRPr>
          </a:p>
        </p:txBody>
      </p:sp>
      <p:sp>
        <p:nvSpPr>
          <p:cNvPr id="7" name="文本框 6"/>
          <p:cNvSpPr txBox="1"/>
          <p:nvPr/>
        </p:nvSpPr>
        <p:spPr>
          <a:xfrm>
            <a:off x="1271270" y="3680460"/>
            <a:ext cx="6395085" cy="1198880"/>
          </a:xfrm>
          <a:prstGeom prst="rect">
            <a:avLst/>
          </a:prstGeom>
          <a:noFill/>
        </p:spPr>
        <p:txBody>
          <a:bodyPr wrap="square" rtlCol="0">
            <a:spAutoFit/>
          </a:bodyPr>
          <a:lstStyle/>
          <a:p>
            <a:pPr indent="457200"/>
            <a:r>
              <a:rPr lang="zh-CN" altLang="en-US">
                <a:latin typeface="华文中宋" panose="02010600040101010101" charset="-122"/>
                <a:ea typeface="华文中宋" panose="02010600040101010101" charset="-122"/>
              </a:rPr>
              <a:t>据</a:t>
            </a:r>
            <a:r>
              <a:rPr lang="en-US" altLang="zh-CN">
                <a:latin typeface="华文中宋" panose="02010600040101010101" charset="-122"/>
                <a:ea typeface="华文中宋" panose="02010600040101010101" charset="-122"/>
              </a:rPr>
              <a:t>2023</a:t>
            </a:r>
            <a:r>
              <a:rPr lang="zh-CN" altLang="en-US">
                <a:latin typeface="华文中宋" panose="02010600040101010101" charset="-122"/>
                <a:ea typeface="华文中宋" panose="02010600040101010101" charset="-122"/>
              </a:rPr>
              <a:t>年</a:t>
            </a:r>
            <a:r>
              <a:rPr lang="en-US" altLang="zh-CN">
                <a:latin typeface="华文中宋" panose="02010600040101010101" charset="-122"/>
                <a:ea typeface="华文中宋" panose="02010600040101010101" charset="-122"/>
              </a:rPr>
              <a:t>12</a:t>
            </a:r>
            <a:r>
              <a:rPr lang="zh-CN" altLang="en-US">
                <a:latin typeface="华文中宋" panose="02010600040101010101" charset="-122"/>
                <a:ea typeface="华文中宋" panose="02010600040101010101" charset="-122"/>
              </a:rPr>
              <a:t>月5日发表在《自然·方法》杂志上的论文，奥地利科学院分子生物科技研究所的研究人员开发了一个多巴胺系统的类器官模型，揭示了其复杂的功能和对帕金森病的潜在影响。</a:t>
            </a:r>
            <a:endParaRPr lang="zh-CN" altLang="en-US">
              <a:latin typeface="华文中宋" panose="02010600040101010101" charset="-122"/>
              <a:ea typeface="华文中宋" panose="02010600040101010101" charset="-122"/>
            </a:endParaRPr>
          </a:p>
        </p:txBody>
      </p:sp>
      <p:pic>
        <p:nvPicPr>
          <p:cNvPr id="2" name="图片 1" descr="090222421"/>
          <p:cNvPicPr>
            <a:picLocks noChangeAspect="1"/>
          </p:cNvPicPr>
          <p:nvPr>
            <p:custDataLst>
              <p:tags r:id="rId1"/>
            </p:custDataLst>
          </p:nvPr>
        </p:nvPicPr>
        <p:blipFill>
          <a:blip r:embed="rId2"/>
          <a:stretch>
            <a:fillRect/>
          </a:stretch>
        </p:blipFill>
        <p:spPr>
          <a:xfrm>
            <a:off x="2841625" y="1137285"/>
            <a:ext cx="3007995" cy="225615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71241" y="2007851"/>
            <a:ext cx="4793903" cy="630942"/>
          </a:xfrm>
          <a:prstGeom prst="rect">
            <a:avLst/>
          </a:prstGeom>
          <a:noFill/>
        </p:spPr>
        <p:txBody>
          <a:bodyPr wrap="square" rtlCol="0">
            <a:spAutoFit/>
          </a:bodyPr>
          <a:lstStyle/>
          <a:p>
            <a:pPr algn="ctr"/>
            <a:r>
              <a:rPr lang="zh-CN" altLang="en-US" sz="3500" dirty="0">
                <a:solidFill>
                  <a:schemeClr val="accent2">
                    <a:lumMod val="75000"/>
                  </a:schemeClr>
                </a:solidFill>
                <a:latin typeface="思源黑体 CN Normal" panose="020B0400000000000000" charset="-122"/>
                <a:ea typeface="思源黑体 CN Normal" panose="020B0400000000000000" charset="-122"/>
              </a:rPr>
              <a:t>大脑中重要的化学物质</a:t>
            </a:r>
            <a:endParaRPr lang="zh-CN" altLang="en-US" sz="3500" dirty="0">
              <a:solidFill>
                <a:schemeClr val="accent2">
                  <a:lumMod val="75000"/>
                </a:schemeClr>
              </a:solidFill>
              <a:latin typeface="思源黑体 CN Normal" panose="020B0400000000000000" charset="-122"/>
              <a:ea typeface="思源黑体 CN Normal" panose="020B0400000000000000" charset="-122"/>
            </a:endParaRPr>
          </a:p>
        </p:txBody>
      </p:sp>
      <p:grpSp>
        <p:nvGrpSpPr>
          <p:cNvPr id="41" name="组合 40"/>
          <p:cNvGrpSpPr/>
          <p:nvPr/>
        </p:nvGrpSpPr>
        <p:grpSpPr>
          <a:xfrm>
            <a:off x="1520825" y="1622425"/>
            <a:ext cx="2059940" cy="1616710"/>
            <a:chOff x="4272487" y="985295"/>
            <a:chExt cx="530249" cy="407976"/>
          </a:xfrm>
        </p:grpSpPr>
        <p:grpSp>
          <p:nvGrpSpPr>
            <p:cNvPr id="42" name="组合 41"/>
            <p:cNvGrpSpPr/>
            <p:nvPr/>
          </p:nvGrpSpPr>
          <p:grpSpPr>
            <a:xfrm>
              <a:off x="4272487" y="985295"/>
              <a:ext cx="530249" cy="407976"/>
              <a:chOff x="1822439" y="149340"/>
              <a:chExt cx="5053817" cy="3888432"/>
            </a:xfrm>
          </p:grpSpPr>
          <p:sp>
            <p:nvSpPr>
              <p:cNvPr id="44" name="任意多边形 4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5" name="任意多边形 4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43" name="TextBox 42"/>
            <p:cNvSpPr txBox="1"/>
            <p:nvPr/>
          </p:nvSpPr>
          <p:spPr>
            <a:xfrm>
              <a:off x="4454739" y="1082557"/>
              <a:ext cx="299614" cy="193893"/>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01</a:t>
              </a:r>
              <a:endParaRPr lang="en-US" altLang="zh-CN" sz="4400" dirty="0">
                <a:solidFill>
                  <a:schemeClr val="accent2">
                    <a:lumMod val="75000"/>
                  </a:schemeClr>
                </a:solidFill>
                <a:latin typeface="思源黑体 CN Normal" panose="020B0400000000000000" charset="-122"/>
                <a:ea typeface="思源黑体 CN Normal" panose="020B0400000000000000" charset="-122"/>
              </a:endParaRPr>
            </a:p>
          </p:txBody>
        </p:sp>
      </p:grpSp>
      <p:pic>
        <p:nvPicPr>
          <p:cNvPr id="6" name="图片 5" descr="11"/>
          <p:cNvPicPr>
            <a:picLocks noChangeAspect="1"/>
          </p:cNvPicPr>
          <p:nvPr/>
        </p:nvPicPr>
        <p:blipFill>
          <a:blip r:embed="rId1"/>
          <a:srcRect l="71319" t="21332"/>
          <a:stretch>
            <a:fillRect/>
          </a:stretch>
        </p:blipFill>
        <p:spPr>
          <a:xfrm>
            <a:off x="7716783" y="4072007"/>
            <a:ext cx="1419206" cy="1069823"/>
          </a:xfrm>
          <a:prstGeom prst="rect">
            <a:avLst/>
          </a:prstGeom>
          <a:effectLst/>
        </p:spPr>
      </p:pic>
      <p:pic>
        <p:nvPicPr>
          <p:cNvPr id="12" name="图片 11" descr="12"/>
          <p:cNvPicPr>
            <a:picLocks noChangeAspect="1"/>
          </p:cNvPicPr>
          <p:nvPr/>
        </p:nvPicPr>
        <p:blipFill>
          <a:blip r:embed="rId2"/>
          <a:stretch>
            <a:fillRect/>
          </a:stretch>
        </p:blipFill>
        <p:spPr>
          <a:xfrm>
            <a:off x="15875" y="3690620"/>
            <a:ext cx="2744470" cy="14547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p:tgtEl>
                                          <p:spTgt spid="2"/>
                                        </p:tgtEl>
                                        <p:attrNameLst>
                                          <p:attrName>ppt_x</p:attrName>
                                        </p:attrNameLst>
                                      </p:cBhvr>
                                      <p:tavLst>
                                        <p:tav tm="0">
                                          <p:val>
                                            <p:strVal val="#ppt_x-#ppt_w*1.125000"/>
                                          </p:val>
                                        </p:tav>
                                        <p:tav tm="100000">
                                          <p:val>
                                            <p:strVal val="#ppt_x"/>
                                          </p:val>
                                        </p:tav>
                                      </p:tavLst>
                                    </p:anim>
                                    <p:animEffect transition="in" filter="wipe(right)">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20" presetClass="entr" presetSubtype="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edge">
                                      <p:cBhvr>
                                        <p:cTn id="20" dur="20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1000"/>
                                        <p:tgtEl>
                                          <p:spTgt spid="12"/>
                                        </p:tgtEl>
                                      </p:cBhvr>
                                    </p:animEffect>
                                    <p:anim calcmode="lin" valueType="num">
                                      <p:cBhvr>
                                        <p:cTn id="26" dur="1000" fill="hold"/>
                                        <p:tgtEl>
                                          <p:spTgt spid="12"/>
                                        </p:tgtEl>
                                        <p:attrNameLst>
                                          <p:attrName>ppt_x</p:attrName>
                                        </p:attrNameLst>
                                      </p:cBhvr>
                                      <p:tavLst>
                                        <p:tav tm="0">
                                          <p:val>
                                            <p:strVal val="#ppt_x"/>
                                          </p:val>
                                        </p:tav>
                                        <p:tav tm="100000">
                                          <p:val>
                                            <p:strVal val="#ppt_x"/>
                                          </p:val>
                                        </p:tav>
                                      </p:tavLst>
                                    </p:anim>
                                    <p:anim calcmode="lin" valueType="num">
                                      <p:cBhvr>
                                        <p:cTn id="27"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802130" y="3263265"/>
            <a:ext cx="5424805" cy="1501140"/>
          </a:xfrm>
          <a:prstGeom prst="rect">
            <a:avLst/>
          </a:prstGeom>
          <a:noFill/>
        </p:spPr>
        <p:txBody>
          <a:bodyPr wrap="square" rtlCol="0">
            <a:noAutofit/>
          </a:bodyPr>
          <a:lstStyle/>
          <a:p>
            <a:pPr indent="457200"/>
            <a:r>
              <a:rPr lang="zh-CN" altLang="en-US">
                <a:latin typeface="华文中宋" panose="02010600040101010101" charset="-122"/>
                <a:ea typeface="华文中宋" panose="02010600040101010101" charset="-122"/>
              </a:rPr>
              <a:t>该团队首先开发了所谓的中脑腹侧、纹状体和皮质的类器官模型，这是多巴胺系统中神经元连接的区域。然后，他们开发了一种将这些类器官融合在一起的方法。就像在人脑中发生的那样，中脑类器官的多巴胺能神经元向纹状体和皮质类器官发出投射。</a:t>
            </a:r>
            <a:endParaRPr lang="zh-CN" altLang="en-US">
              <a:latin typeface="华文中宋" panose="02010600040101010101" charset="-122"/>
              <a:ea typeface="华文中宋" panose="02010600040101010101" charset="-122"/>
            </a:endParaRPr>
          </a:p>
        </p:txBody>
      </p:sp>
      <p:pic>
        <p:nvPicPr>
          <p:cNvPr id="4" name="图片 3" descr="242dd42a2834349b033b7deadca002ce36d3d5391000"/>
          <p:cNvPicPr>
            <a:picLocks noChangeAspect="1"/>
          </p:cNvPicPr>
          <p:nvPr/>
        </p:nvPicPr>
        <p:blipFill>
          <a:blip r:embed="rId1"/>
          <a:stretch>
            <a:fillRect/>
          </a:stretch>
        </p:blipFill>
        <p:spPr>
          <a:xfrm>
            <a:off x="3197860" y="723900"/>
            <a:ext cx="2899410" cy="23837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279140" y="659765"/>
            <a:ext cx="6864350" cy="398780"/>
          </a:xfrm>
          <a:prstGeom prst="rect">
            <a:avLst/>
          </a:prstGeom>
          <a:noFill/>
        </p:spPr>
        <p:txBody>
          <a:bodyPr wrap="square" rtlCol="0">
            <a:spAutoFit/>
          </a:bodyPr>
          <a:lstStyle/>
          <a:p>
            <a:r>
              <a:rPr lang="zh-CN" altLang="en-US" sz="2000">
                <a:ln w="22225">
                  <a:solidFill>
                    <a:schemeClr val="accent2"/>
                  </a:solidFill>
                  <a:prstDash val="solid"/>
                </a:ln>
                <a:solidFill>
                  <a:schemeClr val="accent2">
                    <a:lumMod val="40000"/>
                    <a:lumOff val="60000"/>
                  </a:schemeClr>
                </a:solidFill>
                <a:effectLst/>
              </a:rPr>
              <a:t>最新研究进展</a:t>
            </a:r>
            <a:endParaRPr lang="zh-CN" altLang="en-US" sz="2000">
              <a:ln w="22225">
                <a:solidFill>
                  <a:schemeClr val="accent2"/>
                </a:solidFill>
                <a:prstDash val="solid"/>
              </a:ln>
              <a:solidFill>
                <a:schemeClr val="accent2">
                  <a:lumMod val="40000"/>
                  <a:lumOff val="60000"/>
                </a:schemeClr>
              </a:solidFill>
              <a:effectLst/>
            </a:endParaRPr>
          </a:p>
        </p:txBody>
      </p:sp>
      <p:sp>
        <p:nvSpPr>
          <p:cNvPr id="7" name="文本框 6"/>
          <p:cNvSpPr txBox="1"/>
          <p:nvPr/>
        </p:nvSpPr>
        <p:spPr>
          <a:xfrm>
            <a:off x="4092575" y="1191260"/>
            <a:ext cx="4190365" cy="2421890"/>
          </a:xfrm>
          <a:prstGeom prst="rect">
            <a:avLst/>
          </a:prstGeom>
          <a:noFill/>
        </p:spPr>
        <p:txBody>
          <a:bodyPr wrap="square" rtlCol="0">
            <a:noAutofit/>
          </a:bodyPr>
          <a:lstStyle/>
          <a:p>
            <a:pPr indent="457200"/>
            <a:r>
              <a:rPr lang="zh-CN" altLang="en-US" sz="1600">
                <a:latin typeface="华文中宋" panose="02010600040101010101" charset="-122"/>
                <a:ea typeface="华文中宋" panose="02010600040101010101" charset="-122"/>
              </a:rPr>
              <a:t>研究人员观察到了高水平的多巴胺能神经支配，以及多巴胺能神经元和纹状体、皮质神经元之间形成的突触。当他们刺激含有多巴胺能神经元的中脑时，纹状体和皮质中的神经元对刺激有反应。论文第一作者丹尼尔·鲁曼表示，他们成功地在体外模拟了多巴胺能回路，因为细胞不仅连接正确，而且还能共同发挥作用。</a:t>
            </a:r>
            <a:endParaRPr lang="zh-CN" altLang="en-US" sz="1600">
              <a:latin typeface="华文中宋" panose="02010600040101010101" charset="-122"/>
              <a:ea typeface="华文中宋" panose="02010600040101010101" charset="-122"/>
            </a:endParaRPr>
          </a:p>
          <a:p>
            <a:pPr indent="457200"/>
            <a:endParaRPr lang="zh-CN" altLang="en-US" sz="1600">
              <a:latin typeface="华文中宋" panose="02010600040101010101" charset="-122"/>
              <a:ea typeface="华文中宋" panose="02010600040101010101" charset="-122"/>
            </a:endParaRPr>
          </a:p>
          <a:p>
            <a:pPr indent="457200"/>
            <a:r>
              <a:rPr lang="zh-CN" altLang="en-US" sz="1600">
                <a:latin typeface="华文中宋" panose="02010600040101010101" charset="-122"/>
                <a:ea typeface="华文中宋" panose="02010600040101010101" charset="-122"/>
              </a:rPr>
              <a:t>该类器官模型可用于改进帕金森病的细胞治疗。研究证明，注射到模型中的多巴胺能前体细胞能发育成熟为神经元，并延伸了类器官内的神经元投射结构。与此同时。研究人员也可以在人类特异性体外系统中研究多巴胺过度刺激的长期影响。</a:t>
            </a:r>
            <a:endParaRPr lang="zh-CN" altLang="en-US" sz="1600">
              <a:latin typeface="华文中宋" panose="02010600040101010101" charset="-122"/>
              <a:ea typeface="华文中宋" panose="02010600040101010101" charset="-122"/>
            </a:endParaRPr>
          </a:p>
        </p:txBody>
      </p:sp>
      <p:pic>
        <p:nvPicPr>
          <p:cNvPr id="5" name="图片 4" descr="3b292df5e0fe9925acc25482799c6ad28fb171d2"/>
          <p:cNvPicPr>
            <a:picLocks noChangeAspect="1"/>
          </p:cNvPicPr>
          <p:nvPr/>
        </p:nvPicPr>
        <p:blipFill>
          <a:blip r:embed="rId1"/>
          <a:stretch>
            <a:fillRect/>
          </a:stretch>
        </p:blipFill>
        <p:spPr>
          <a:xfrm>
            <a:off x="744855" y="1350010"/>
            <a:ext cx="3154045" cy="2104390"/>
          </a:xfrm>
          <a:prstGeom prst="rect">
            <a:avLst/>
          </a:prstGeom>
        </p:spPr>
      </p:pic>
      <p:sp>
        <p:nvSpPr>
          <p:cNvPr id="6" name="文本框 5"/>
          <p:cNvSpPr txBox="1"/>
          <p:nvPr/>
        </p:nvSpPr>
        <p:spPr>
          <a:xfrm>
            <a:off x="715010" y="3613150"/>
            <a:ext cx="2913380" cy="614680"/>
          </a:xfrm>
          <a:prstGeom prst="rect">
            <a:avLst/>
          </a:prstGeom>
          <a:noFill/>
        </p:spPr>
        <p:txBody>
          <a:bodyPr wrap="square" rtlCol="0">
            <a:noAutofit/>
          </a:bodyPr>
          <a:lstStyle/>
          <a:p>
            <a:r>
              <a:rPr lang="zh-CN" altLang="en-US" sz="1200" i="1">
                <a:latin typeface="华文彩云" panose="02010800040101010101" charset="-122"/>
                <a:ea typeface="华文彩云" panose="02010800040101010101" charset="-122"/>
              </a:rPr>
              <a:t>中脑腹侧（红色）中的多巴胺能神经元投射到纹状体和皮质组织（绿色）</a:t>
            </a:r>
            <a:endParaRPr lang="zh-CN" altLang="en-US" sz="1200" i="1">
              <a:latin typeface="华文彩云" panose="02010800040101010101" charset="-122"/>
              <a:ea typeface="华文彩云" panose="02010800040101010101"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3634087" y="2145260"/>
            <a:ext cx="3858300" cy="630942"/>
          </a:xfrm>
          <a:prstGeom prst="rect">
            <a:avLst/>
          </a:prstGeom>
          <a:noFill/>
        </p:spPr>
        <p:txBody>
          <a:bodyPr wrap="none" rtlCol="0">
            <a:spAutoFit/>
          </a:bodyPr>
          <a:lstStyle/>
          <a:p>
            <a:pPr algn="ctr"/>
            <a:r>
              <a:rPr lang="zh-CN" altLang="en-US" sz="3500" dirty="0">
                <a:solidFill>
                  <a:schemeClr val="accent2">
                    <a:lumMod val="75000"/>
                  </a:schemeClr>
                </a:solidFill>
                <a:latin typeface="思源黑体 CN Normal" panose="020B0400000000000000" charset="-122"/>
                <a:ea typeface="思源黑体 CN Normal" panose="020B0400000000000000" charset="-122"/>
              </a:rPr>
              <a:t>人脑与认知心理学</a:t>
            </a:r>
            <a:endParaRPr lang="zh-CN" altLang="en-US" sz="3500" dirty="0">
              <a:solidFill>
                <a:schemeClr val="accent2">
                  <a:lumMod val="75000"/>
                </a:schemeClr>
              </a:solidFill>
              <a:latin typeface="思源黑体 CN Normal" panose="020B0400000000000000" charset="-122"/>
              <a:ea typeface="思源黑体 CN Normal" panose="020B0400000000000000" charset="-122"/>
            </a:endParaRPr>
          </a:p>
        </p:txBody>
      </p:sp>
      <p:pic>
        <p:nvPicPr>
          <p:cNvPr id="6" name="图片 5" descr="11"/>
          <p:cNvPicPr>
            <a:picLocks noChangeAspect="1"/>
          </p:cNvPicPr>
          <p:nvPr/>
        </p:nvPicPr>
        <p:blipFill>
          <a:blip r:embed="rId1"/>
          <a:srcRect l="71319" t="21332"/>
          <a:stretch>
            <a:fillRect/>
          </a:stretch>
        </p:blipFill>
        <p:spPr>
          <a:xfrm>
            <a:off x="5374640" y="2275840"/>
            <a:ext cx="3783965" cy="2852420"/>
          </a:xfrm>
          <a:prstGeom prst="rect">
            <a:avLst/>
          </a:prstGeom>
          <a:effectLst/>
        </p:spPr>
      </p:pic>
      <p:pic>
        <p:nvPicPr>
          <p:cNvPr id="12" name="图片 11" descr="12"/>
          <p:cNvPicPr>
            <a:picLocks noChangeAspect="1"/>
          </p:cNvPicPr>
          <p:nvPr/>
        </p:nvPicPr>
        <p:blipFill>
          <a:blip r:embed="rId2"/>
          <a:stretch>
            <a:fillRect/>
          </a:stretch>
        </p:blipFill>
        <p:spPr>
          <a:xfrm>
            <a:off x="15875" y="3690620"/>
            <a:ext cx="2744470" cy="1454785"/>
          </a:xfrm>
          <a:prstGeom prst="rect">
            <a:avLst/>
          </a:prstGeom>
        </p:spPr>
      </p:pic>
      <p:grpSp>
        <p:nvGrpSpPr>
          <p:cNvPr id="2" name="组合 1"/>
          <p:cNvGrpSpPr/>
          <p:nvPr/>
        </p:nvGrpSpPr>
        <p:grpSpPr>
          <a:xfrm>
            <a:off x="1520825" y="1622425"/>
            <a:ext cx="2059940" cy="1616710"/>
            <a:chOff x="4272487" y="985295"/>
            <a:chExt cx="530249" cy="407976"/>
          </a:xfrm>
        </p:grpSpPr>
        <p:grpSp>
          <p:nvGrpSpPr>
            <p:cNvPr id="3" name="组合 2"/>
            <p:cNvGrpSpPr/>
            <p:nvPr/>
          </p:nvGrpSpPr>
          <p:grpSpPr>
            <a:xfrm>
              <a:off x="4272487" y="985295"/>
              <a:ext cx="530249" cy="407976"/>
              <a:chOff x="1822439" y="149340"/>
              <a:chExt cx="5053817" cy="3888432"/>
            </a:xfrm>
          </p:grpSpPr>
          <p:sp>
            <p:nvSpPr>
              <p:cNvPr id="4" name="任意多边形 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cap="flat" cmpd="sng" algn="ctr">
                <a:solidFill>
                  <a:srgbClr val="4BACC6">
                    <a:lumMod val="60000"/>
                    <a:lumOff val="40000"/>
                  </a:srgb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5" name="任意多边形 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cap="flat" cmpd="sng" algn="ctr">
                <a:solidFill>
                  <a:srgbClr val="4F81BD">
                    <a:lumMod val="75000"/>
                  </a:srgb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7" name="TextBox 42"/>
            <p:cNvSpPr txBox="1"/>
            <p:nvPr/>
          </p:nvSpPr>
          <p:spPr>
            <a:xfrm>
              <a:off x="4454739" y="1082557"/>
              <a:ext cx="299614" cy="193893"/>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04</a:t>
              </a:r>
              <a:endParaRPr lang="en-US" altLang="zh-CN" sz="4400" dirty="0">
                <a:solidFill>
                  <a:schemeClr val="accent2">
                    <a:lumMod val="75000"/>
                  </a:schemeClr>
                </a:solidFill>
                <a:latin typeface="思源黑体 CN Normal" panose="020B0400000000000000" charset="-122"/>
                <a:ea typeface="思源黑体 CN Normal" panose="020B0400000000000000"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p:tgtEl>
                                          <p:spTgt spid="29"/>
                                        </p:tgtEl>
                                        <p:attrNameLst>
                                          <p:attrName>ppt_x</p:attrName>
                                        </p:attrNameLst>
                                      </p:cBhvr>
                                      <p:tavLst>
                                        <p:tav tm="0">
                                          <p:val>
                                            <p:strVal val="#ppt_x-#ppt_w*1.125000"/>
                                          </p:val>
                                        </p:tav>
                                        <p:tav tm="100000">
                                          <p:val>
                                            <p:strVal val="#ppt_x"/>
                                          </p:val>
                                        </p:tav>
                                      </p:tavLst>
                                    </p:anim>
                                    <p:animEffect transition="in" filter="wipe(right)">
                                      <p:cBhvr>
                                        <p:cTn id="8" dur="500"/>
                                        <p:tgtEl>
                                          <p:spTgt spid="29"/>
                                        </p:tgtEl>
                                      </p:cBhvr>
                                    </p:animEffect>
                                  </p:childTnLst>
                                </p:cTn>
                              </p:par>
                            </p:childTnLst>
                          </p:cTn>
                        </p:par>
                        <p:par>
                          <p:cTn id="9" fill="hold">
                            <p:stCondLst>
                              <p:cond delay="500"/>
                            </p:stCondLst>
                            <p:childTnLst>
                              <p:par>
                                <p:cTn id="10" presetID="31"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1000" fill="hold"/>
                                        <p:tgtEl>
                                          <p:spTgt spid="2"/>
                                        </p:tgtEl>
                                        <p:attrNameLst>
                                          <p:attrName>ppt_w</p:attrName>
                                        </p:attrNameLst>
                                      </p:cBhvr>
                                      <p:tavLst>
                                        <p:tav tm="0">
                                          <p:val>
                                            <p:fltVal val="0"/>
                                          </p:val>
                                        </p:tav>
                                        <p:tav tm="100000">
                                          <p:val>
                                            <p:strVal val="#ppt_w"/>
                                          </p:val>
                                        </p:tav>
                                      </p:tavLst>
                                    </p:anim>
                                    <p:anim calcmode="lin" valueType="num">
                                      <p:cBhvr>
                                        <p:cTn id="13" dur="1000" fill="hold"/>
                                        <p:tgtEl>
                                          <p:spTgt spid="2"/>
                                        </p:tgtEl>
                                        <p:attrNameLst>
                                          <p:attrName>ppt_h</p:attrName>
                                        </p:attrNameLst>
                                      </p:cBhvr>
                                      <p:tavLst>
                                        <p:tav tm="0">
                                          <p:val>
                                            <p:fltVal val="0"/>
                                          </p:val>
                                        </p:tav>
                                        <p:tav tm="100000">
                                          <p:val>
                                            <p:strVal val="#ppt_h"/>
                                          </p:val>
                                        </p:tav>
                                      </p:tavLst>
                                    </p:anim>
                                    <p:anim calcmode="lin" valueType="num">
                                      <p:cBhvr>
                                        <p:cTn id="14" dur="1000" fill="hold"/>
                                        <p:tgtEl>
                                          <p:spTgt spid="2"/>
                                        </p:tgtEl>
                                        <p:attrNameLst>
                                          <p:attrName>style.rotation</p:attrName>
                                        </p:attrNameLst>
                                      </p:cBhvr>
                                      <p:tavLst>
                                        <p:tav tm="0">
                                          <p:val>
                                            <p:fltVal val="90"/>
                                          </p:val>
                                        </p:tav>
                                        <p:tav tm="100000">
                                          <p:val>
                                            <p:fltVal val="0"/>
                                          </p:val>
                                        </p:tav>
                                      </p:tavLst>
                                    </p:anim>
                                    <p:animEffect transition="in" filter="fade">
                                      <p:cBhvr>
                                        <p:cTn id="15"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Box 170"/>
          <p:cNvSpPr txBox="1"/>
          <p:nvPr/>
        </p:nvSpPr>
        <p:spPr>
          <a:xfrm>
            <a:off x="966148" y="970609"/>
            <a:ext cx="6955750" cy="646331"/>
          </a:xfrm>
          <a:prstGeom prst="rect">
            <a:avLst/>
          </a:prstGeom>
          <a:noFill/>
        </p:spPr>
        <p:txBody>
          <a:bodyPr wrap="non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人脑与认知心理学密切相关，认知心理学研究人类的思维、感知和行为过程，而人脑是支撑这些过程</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的生物器官。通过研究人脑与认知心理学的关系，我们可以更好地理解人类的认知功能和心理过程。</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172" name="TextBox 171"/>
          <p:cNvSpPr txBox="1"/>
          <p:nvPr/>
        </p:nvSpPr>
        <p:spPr>
          <a:xfrm>
            <a:off x="770495" y="2148274"/>
            <a:ext cx="2580771" cy="400110"/>
          </a:xfrm>
          <a:prstGeom prst="rect">
            <a:avLst/>
          </a:prstGeom>
          <a:noFill/>
        </p:spPr>
        <p:txBody>
          <a:bodyPr wrap="none" rtlCol="0">
            <a:spAutoFit/>
          </a:bodyPr>
          <a:lstStyle/>
          <a:p>
            <a:pPr algn="ctr"/>
            <a:r>
              <a:rPr lang="zh-CN" altLang="en-US" sz="2000" b="1" dirty="0">
                <a:solidFill>
                  <a:schemeClr val="accent2">
                    <a:lumMod val="75000"/>
                  </a:schemeClr>
                </a:solidFill>
                <a:latin typeface="思源黑体 CN Normal" panose="020B0400000000000000" charset="-122"/>
                <a:ea typeface="思源黑体 CN Normal" panose="020B0400000000000000" charset="-122"/>
              </a:rPr>
              <a:t>认知功能的神经基础</a:t>
            </a:r>
            <a:endParaRPr lang="zh-CN" altLang="en-US" sz="2000" b="1" dirty="0">
              <a:solidFill>
                <a:schemeClr val="accent2">
                  <a:lumMod val="75000"/>
                </a:schemeClr>
              </a:solidFill>
              <a:latin typeface="思源黑体 CN Normal" panose="020B0400000000000000" charset="-122"/>
              <a:ea typeface="思源黑体 CN Normal" panose="020B0400000000000000" charset="-122"/>
            </a:endParaRPr>
          </a:p>
        </p:txBody>
      </p:sp>
      <p:grpSp>
        <p:nvGrpSpPr>
          <p:cNvPr id="2" name="组合 1"/>
          <p:cNvGrpSpPr/>
          <p:nvPr/>
        </p:nvGrpSpPr>
        <p:grpSpPr>
          <a:xfrm>
            <a:off x="1230842" y="2600393"/>
            <a:ext cx="1523559" cy="607616"/>
            <a:chOff x="782615" y="2737982"/>
            <a:chExt cx="1523559" cy="607616"/>
          </a:xfrm>
        </p:grpSpPr>
        <p:grpSp>
          <p:nvGrpSpPr>
            <p:cNvPr id="173" name="组合 172"/>
            <p:cNvGrpSpPr/>
            <p:nvPr/>
          </p:nvGrpSpPr>
          <p:grpSpPr>
            <a:xfrm>
              <a:off x="1841720" y="2776544"/>
              <a:ext cx="408377" cy="408377"/>
              <a:chOff x="304800" y="673100"/>
              <a:chExt cx="4000500" cy="4000500"/>
            </a:xfrm>
            <a:solidFill>
              <a:schemeClr val="accent2">
                <a:lumMod val="75000"/>
              </a:schemeClr>
            </a:solidFill>
            <a:effectLst/>
          </p:grpSpPr>
          <p:sp>
            <p:nvSpPr>
              <p:cNvPr id="174" name="同心圆 173"/>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75" name="椭圆 174"/>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grpSp>
          <p:nvGrpSpPr>
            <p:cNvPr id="176" name="组合 175"/>
            <p:cNvGrpSpPr/>
            <p:nvPr/>
          </p:nvGrpSpPr>
          <p:grpSpPr>
            <a:xfrm>
              <a:off x="782615" y="2740770"/>
              <a:ext cx="219777" cy="219777"/>
              <a:chOff x="304800" y="673100"/>
              <a:chExt cx="4000500" cy="4000500"/>
            </a:xfrm>
            <a:solidFill>
              <a:schemeClr val="accent5"/>
            </a:solidFill>
            <a:effectLst/>
          </p:grpSpPr>
          <p:sp>
            <p:nvSpPr>
              <p:cNvPr id="177" name="同心圆 176"/>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78" name="椭圆 177"/>
              <p:cNvSpPr/>
              <p:nvPr/>
            </p:nvSpPr>
            <p:spPr>
              <a:xfrm>
                <a:off x="479425" y="847725"/>
                <a:ext cx="3651250" cy="36512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grpSp>
          <p:nvGrpSpPr>
            <p:cNvPr id="179" name="组合 178"/>
            <p:cNvGrpSpPr/>
            <p:nvPr/>
          </p:nvGrpSpPr>
          <p:grpSpPr>
            <a:xfrm>
              <a:off x="1202999" y="3046060"/>
              <a:ext cx="252032" cy="252032"/>
              <a:chOff x="304800" y="673100"/>
              <a:chExt cx="4000500" cy="4000500"/>
            </a:xfrm>
            <a:solidFill>
              <a:schemeClr val="accent5"/>
            </a:solidFill>
            <a:effectLst/>
          </p:grpSpPr>
          <p:sp>
            <p:nvSpPr>
              <p:cNvPr id="180" name="同心圆 179"/>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81" name="椭圆 180"/>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184" name="椭圆 183"/>
            <p:cNvSpPr/>
            <p:nvPr/>
          </p:nvSpPr>
          <p:spPr>
            <a:xfrm>
              <a:off x="2105584" y="2746863"/>
              <a:ext cx="200590" cy="2005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187" name="椭圆 186"/>
            <p:cNvSpPr/>
            <p:nvPr/>
          </p:nvSpPr>
          <p:spPr>
            <a:xfrm>
              <a:off x="1735538" y="2962992"/>
              <a:ext cx="200590" cy="2005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nvGrpSpPr>
            <p:cNvPr id="188" name="组合 187"/>
            <p:cNvGrpSpPr/>
            <p:nvPr/>
          </p:nvGrpSpPr>
          <p:grpSpPr>
            <a:xfrm>
              <a:off x="1448663" y="2980732"/>
              <a:ext cx="291782" cy="291782"/>
              <a:chOff x="304800" y="673100"/>
              <a:chExt cx="4000500" cy="4000500"/>
            </a:xfrm>
            <a:solidFill>
              <a:schemeClr val="accent2">
                <a:lumMod val="75000"/>
              </a:schemeClr>
            </a:solidFill>
            <a:effectLst/>
          </p:grpSpPr>
          <p:sp>
            <p:nvSpPr>
              <p:cNvPr id="189" name="同心圆 188"/>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90" name="椭圆 189"/>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193" name="椭圆 192"/>
            <p:cNvSpPr/>
            <p:nvPr/>
          </p:nvSpPr>
          <p:spPr>
            <a:xfrm>
              <a:off x="1659884" y="3145008"/>
              <a:ext cx="200590" cy="2005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Normal" panose="020B0400000000000000" charset="-122"/>
              </a:endParaRPr>
            </a:p>
          </p:txBody>
        </p:sp>
        <p:grpSp>
          <p:nvGrpSpPr>
            <p:cNvPr id="194" name="组合 193"/>
            <p:cNvGrpSpPr/>
            <p:nvPr/>
          </p:nvGrpSpPr>
          <p:grpSpPr>
            <a:xfrm>
              <a:off x="1267346" y="2737982"/>
              <a:ext cx="350672" cy="350672"/>
              <a:chOff x="304800" y="673100"/>
              <a:chExt cx="4000500" cy="4000500"/>
            </a:xfrm>
            <a:solidFill>
              <a:schemeClr val="accent5"/>
            </a:solidFill>
            <a:effectLst/>
          </p:grpSpPr>
          <p:sp>
            <p:nvSpPr>
              <p:cNvPr id="195" name="同心圆 194"/>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96" name="椭圆 195"/>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199" name="椭圆 198"/>
            <p:cNvSpPr/>
            <p:nvPr/>
          </p:nvSpPr>
          <p:spPr>
            <a:xfrm>
              <a:off x="1594554" y="2776544"/>
              <a:ext cx="262783" cy="262783"/>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nvGrpSpPr>
            <p:cNvPr id="200" name="组合 199"/>
            <p:cNvGrpSpPr/>
            <p:nvPr/>
          </p:nvGrpSpPr>
          <p:grpSpPr>
            <a:xfrm>
              <a:off x="909867" y="2763437"/>
              <a:ext cx="387220" cy="387220"/>
              <a:chOff x="304800" y="673100"/>
              <a:chExt cx="4000500" cy="4000500"/>
            </a:xfrm>
            <a:solidFill>
              <a:schemeClr val="accent2">
                <a:lumMod val="75000"/>
              </a:schemeClr>
            </a:solidFill>
            <a:effectLst/>
          </p:grpSpPr>
          <p:sp>
            <p:nvSpPr>
              <p:cNvPr id="201" name="同心圆 200"/>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202" name="椭圆 201"/>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grpSp>
      <p:sp>
        <p:nvSpPr>
          <p:cNvPr id="135" name="TextBox 134"/>
          <p:cNvSpPr txBox="1"/>
          <p:nvPr/>
        </p:nvSpPr>
        <p:spPr>
          <a:xfrm>
            <a:off x="1157631" y="3274659"/>
            <a:ext cx="1752166" cy="830997"/>
          </a:xfrm>
          <a:prstGeom prst="rect">
            <a:avLst/>
          </a:prstGeom>
          <a:noFill/>
        </p:spPr>
        <p:txBody>
          <a:bodyPr wrap="squar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研究不同认知功能（如记忆、注意力、学习、语言等）在人脑中的神经基础</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136" name="TextBox 135"/>
          <p:cNvSpPr txBox="1"/>
          <p:nvPr/>
        </p:nvSpPr>
        <p:spPr>
          <a:xfrm>
            <a:off x="3453745" y="1682268"/>
            <a:ext cx="2236510" cy="400110"/>
          </a:xfrm>
          <a:prstGeom prst="rect">
            <a:avLst/>
          </a:prstGeom>
          <a:noFill/>
        </p:spPr>
        <p:txBody>
          <a:bodyPr wrap="none" rtlCol="0">
            <a:spAutoFit/>
          </a:bodyPr>
          <a:lstStyle/>
          <a:p>
            <a:pPr algn="ctr"/>
            <a:r>
              <a:rPr lang="zh-CN" altLang="en-US" sz="2000" b="1" dirty="0">
                <a:solidFill>
                  <a:schemeClr val="accent2">
                    <a:lumMod val="75000"/>
                  </a:schemeClr>
                </a:solidFill>
                <a:latin typeface="思源黑体 CN Normal" panose="020B0400000000000000" charset="-122"/>
                <a:ea typeface="思源黑体 CN Normal" panose="020B0400000000000000" charset="-122"/>
              </a:rPr>
              <a:t>神经可塑性与学习</a:t>
            </a:r>
            <a:endParaRPr lang="zh-CN" altLang="en-US" sz="2000" b="1" dirty="0">
              <a:solidFill>
                <a:schemeClr val="accent2">
                  <a:lumMod val="75000"/>
                </a:schemeClr>
              </a:solidFill>
              <a:latin typeface="思源黑体 CN Normal" panose="020B0400000000000000" charset="-122"/>
              <a:ea typeface="思源黑体 CN Normal" panose="020B0400000000000000" charset="-122"/>
            </a:endParaRPr>
          </a:p>
        </p:txBody>
      </p:sp>
      <p:grpSp>
        <p:nvGrpSpPr>
          <p:cNvPr id="4" name="组合 3"/>
          <p:cNvGrpSpPr/>
          <p:nvPr/>
        </p:nvGrpSpPr>
        <p:grpSpPr>
          <a:xfrm>
            <a:off x="3809723" y="2202248"/>
            <a:ext cx="1523559" cy="607616"/>
            <a:chOff x="2760504" y="2183984"/>
            <a:chExt cx="1523559" cy="607616"/>
          </a:xfrm>
        </p:grpSpPr>
        <p:grpSp>
          <p:nvGrpSpPr>
            <p:cNvPr id="137" name="组合 136"/>
            <p:cNvGrpSpPr/>
            <p:nvPr/>
          </p:nvGrpSpPr>
          <p:grpSpPr>
            <a:xfrm>
              <a:off x="3819609" y="2222546"/>
              <a:ext cx="408377" cy="408377"/>
              <a:chOff x="304800" y="673100"/>
              <a:chExt cx="4000500" cy="4000500"/>
            </a:xfrm>
            <a:solidFill>
              <a:schemeClr val="accent2">
                <a:lumMod val="75000"/>
              </a:schemeClr>
            </a:solidFill>
            <a:effectLst/>
          </p:grpSpPr>
          <p:sp>
            <p:nvSpPr>
              <p:cNvPr id="138" name="同心圆 137"/>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39" name="椭圆 138"/>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grpSp>
          <p:nvGrpSpPr>
            <p:cNvPr id="140" name="组合 139"/>
            <p:cNvGrpSpPr/>
            <p:nvPr/>
          </p:nvGrpSpPr>
          <p:grpSpPr>
            <a:xfrm>
              <a:off x="2760504" y="2186772"/>
              <a:ext cx="219777" cy="219777"/>
              <a:chOff x="304800" y="673100"/>
              <a:chExt cx="4000500" cy="4000500"/>
            </a:xfrm>
            <a:solidFill>
              <a:schemeClr val="accent5"/>
            </a:solidFill>
            <a:effectLst/>
          </p:grpSpPr>
          <p:sp>
            <p:nvSpPr>
              <p:cNvPr id="141" name="同心圆 140"/>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42" name="椭圆 141"/>
              <p:cNvSpPr/>
              <p:nvPr/>
            </p:nvSpPr>
            <p:spPr>
              <a:xfrm>
                <a:off x="479425" y="847725"/>
                <a:ext cx="3651250" cy="36512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grpSp>
          <p:nvGrpSpPr>
            <p:cNvPr id="143" name="组合 142"/>
            <p:cNvGrpSpPr/>
            <p:nvPr/>
          </p:nvGrpSpPr>
          <p:grpSpPr>
            <a:xfrm>
              <a:off x="3180888" y="2492062"/>
              <a:ext cx="252032" cy="252032"/>
              <a:chOff x="304800" y="673100"/>
              <a:chExt cx="4000500" cy="4000500"/>
            </a:xfrm>
            <a:solidFill>
              <a:schemeClr val="accent5"/>
            </a:solidFill>
            <a:effectLst/>
          </p:grpSpPr>
          <p:sp>
            <p:nvSpPr>
              <p:cNvPr id="144" name="同心圆 143"/>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45" name="椭圆 144"/>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146" name="椭圆 145"/>
            <p:cNvSpPr/>
            <p:nvPr/>
          </p:nvSpPr>
          <p:spPr>
            <a:xfrm>
              <a:off x="4083473" y="2192865"/>
              <a:ext cx="200590" cy="2005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147" name="椭圆 146"/>
            <p:cNvSpPr/>
            <p:nvPr/>
          </p:nvSpPr>
          <p:spPr>
            <a:xfrm>
              <a:off x="3713427" y="2408994"/>
              <a:ext cx="200590" cy="2005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nvGrpSpPr>
            <p:cNvPr id="148" name="组合 147"/>
            <p:cNvGrpSpPr/>
            <p:nvPr/>
          </p:nvGrpSpPr>
          <p:grpSpPr>
            <a:xfrm>
              <a:off x="3426552" y="2426734"/>
              <a:ext cx="291782" cy="291782"/>
              <a:chOff x="304800" y="673100"/>
              <a:chExt cx="4000500" cy="4000500"/>
            </a:xfrm>
            <a:solidFill>
              <a:schemeClr val="accent2">
                <a:lumMod val="75000"/>
              </a:schemeClr>
            </a:solidFill>
            <a:effectLst/>
          </p:grpSpPr>
          <p:sp>
            <p:nvSpPr>
              <p:cNvPr id="149" name="同心圆 148"/>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50" name="椭圆 149"/>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151" name="椭圆 150"/>
            <p:cNvSpPr/>
            <p:nvPr/>
          </p:nvSpPr>
          <p:spPr>
            <a:xfrm>
              <a:off x="3637773" y="2591010"/>
              <a:ext cx="200590" cy="2005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Normal" panose="020B0400000000000000" charset="-122"/>
              </a:endParaRPr>
            </a:p>
          </p:txBody>
        </p:sp>
        <p:grpSp>
          <p:nvGrpSpPr>
            <p:cNvPr id="152" name="组合 151"/>
            <p:cNvGrpSpPr/>
            <p:nvPr/>
          </p:nvGrpSpPr>
          <p:grpSpPr>
            <a:xfrm>
              <a:off x="3245235" y="2183984"/>
              <a:ext cx="350672" cy="350672"/>
              <a:chOff x="304800" y="673100"/>
              <a:chExt cx="4000500" cy="4000500"/>
            </a:xfrm>
            <a:solidFill>
              <a:schemeClr val="accent5"/>
            </a:solidFill>
            <a:effectLst/>
          </p:grpSpPr>
          <p:sp>
            <p:nvSpPr>
              <p:cNvPr id="153" name="同心圆 152"/>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54" name="椭圆 153"/>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155" name="椭圆 154"/>
            <p:cNvSpPr/>
            <p:nvPr/>
          </p:nvSpPr>
          <p:spPr>
            <a:xfrm>
              <a:off x="3572443" y="2222546"/>
              <a:ext cx="262783" cy="262783"/>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nvGrpSpPr>
            <p:cNvPr id="156" name="组合 155"/>
            <p:cNvGrpSpPr/>
            <p:nvPr/>
          </p:nvGrpSpPr>
          <p:grpSpPr>
            <a:xfrm>
              <a:off x="2887756" y="2209439"/>
              <a:ext cx="387220" cy="387220"/>
              <a:chOff x="304800" y="673100"/>
              <a:chExt cx="4000500" cy="4000500"/>
            </a:xfrm>
            <a:solidFill>
              <a:schemeClr val="accent2">
                <a:lumMod val="75000"/>
              </a:schemeClr>
            </a:solidFill>
            <a:effectLst/>
          </p:grpSpPr>
          <p:sp>
            <p:nvSpPr>
              <p:cNvPr id="157" name="同心圆 156"/>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58" name="椭圆 157"/>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grpSp>
      <p:sp>
        <p:nvSpPr>
          <p:cNvPr id="159" name="TextBox 158"/>
          <p:cNvSpPr txBox="1"/>
          <p:nvPr/>
        </p:nvSpPr>
        <p:spPr>
          <a:xfrm>
            <a:off x="3720124" y="3047332"/>
            <a:ext cx="1752166" cy="1015663"/>
          </a:xfrm>
          <a:prstGeom prst="rect">
            <a:avLst/>
          </a:prstGeom>
          <a:noFill/>
        </p:spPr>
        <p:txBody>
          <a:bodyPr wrap="squar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了解人脑如何通过学习和经验改变其连接和功能，以及这种可塑性如何支持认知过程的发展与改进</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160" name="TextBox 159"/>
          <p:cNvSpPr txBox="1"/>
          <p:nvPr/>
        </p:nvSpPr>
        <p:spPr>
          <a:xfrm>
            <a:off x="6046876" y="2171640"/>
            <a:ext cx="2492990" cy="400110"/>
          </a:xfrm>
          <a:prstGeom prst="rect">
            <a:avLst/>
          </a:prstGeom>
          <a:noFill/>
        </p:spPr>
        <p:txBody>
          <a:bodyPr wrap="none" rtlCol="0">
            <a:spAutoFit/>
          </a:bodyPr>
          <a:lstStyle/>
          <a:p>
            <a:pPr algn="ctr"/>
            <a:r>
              <a:rPr lang="zh-CN" altLang="en-US" sz="2000" b="1" dirty="0">
                <a:solidFill>
                  <a:schemeClr val="accent2">
                    <a:lumMod val="75000"/>
                  </a:schemeClr>
                </a:solidFill>
                <a:latin typeface="思源黑体 CN Normal" panose="020B0400000000000000" charset="-122"/>
                <a:ea typeface="思源黑体 CN Normal" panose="020B0400000000000000" charset="-122"/>
              </a:rPr>
              <a:t>认知障碍与大脑损伤</a:t>
            </a:r>
            <a:endParaRPr lang="zh-CN" altLang="en-US" sz="2000" b="1" dirty="0">
              <a:solidFill>
                <a:schemeClr val="accent2">
                  <a:lumMod val="75000"/>
                </a:schemeClr>
              </a:solidFill>
              <a:latin typeface="思源黑体 CN Normal" panose="020B0400000000000000" charset="-122"/>
              <a:ea typeface="思源黑体 CN Normal" panose="020B0400000000000000" charset="-122"/>
            </a:endParaRPr>
          </a:p>
        </p:txBody>
      </p:sp>
      <p:grpSp>
        <p:nvGrpSpPr>
          <p:cNvPr id="5" name="组合 4"/>
          <p:cNvGrpSpPr/>
          <p:nvPr/>
        </p:nvGrpSpPr>
        <p:grpSpPr>
          <a:xfrm>
            <a:off x="6463329" y="2623759"/>
            <a:ext cx="1523559" cy="607616"/>
            <a:chOff x="4857658" y="2737982"/>
            <a:chExt cx="1523559" cy="607616"/>
          </a:xfrm>
        </p:grpSpPr>
        <p:grpSp>
          <p:nvGrpSpPr>
            <p:cNvPr id="161" name="组合 160"/>
            <p:cNvGrpSpPr/>
            <p:nvPr/>
          </p:nvGrpSpPr>
          <p:grpSpPr>
            <a:xfrm>
              <a:off x="5916763" y="2776544"/>
              <a:ext cx="408377" cy="408377"/>
              <a:chOff x="304800" y="673100"/>
              <a:chExt cx="4000500" cy="4000500"/>
            </a:xfrm>
            <a:solidFill>
              <a:schemeClr val="accent2">
                <a:lumMod val="75000"/>
              </a:schemeClr>
            </a:solidFill>
            <a:effectLst/>
          </p:grpSpPr>
          <p:sp>
            <p:nvSpPr>
              <p:cNvPr id="162" name="同心圆 161"/>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63" name="椭圆 162"/>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grpSp>
          <p:nvGrpSpPr>
            <p:cNvPr id="164" name="组合 163"/>
            <p:cNvGrpSpPr/>
            <p:nvPr/>
          </p:nvGrpSpPr>
          <p:grpSpPr>
            <a:xfrm>
              <a:off x="4857658" y="2740770"/>
              <a:ext cx="219777" cy="219777"/>
              <a:chOff x="304800" y="673100"/>
              <a:chExt cx="4000500" cy="4000500"/>
            </a:xfrm>
            <a:solidFill>
              <a:schemeClr val="accent5"/>
            </a:solidFill>
            <a:effectLst/>
          </p:grpSpPr>
          <p:sp>
            <p:nvSpPr>
              <p:cNvPr id="165" name="同心圆 164"/>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66" name="椭圆 165"/>
              <p:cNvSpPr/>
              <p:nvPr/>
            </p:nvSpPr>
            <p:spPr>
              <a:xfrm>
                <a:off x="479425" y="847725"/>
                <a:ext cx="3651250" cy="36512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grpSp>
          <p:nvGrpSpPr>
            <p:cNvPr id="167" name="组合 166"/>
            <p:cNvGrpSpPr/>
            <p:nvPr/>
          </p:nvGrpSpPr>
          <p:grpSpPr>
            <a:xfrm>
              <a:off x="5278042" y="3046060"/>
              <a:ext cx="252032" cy="252032"/>
              <a:chOff x="304800" y="673100"/>
              <a:chExt cx="4000500" cy="4000500"/>
            </a:xfrm>
            <a:solidFill>
              <a:schemeClr val="accent5"/>
            </a:solidFill>
            <a:effectLst/>
          </p:grpSpPr>
          <p:sp>
            <p:nvSpPr>
              <p:cNvPr id="168" name="同心圆 167"/>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69" name="椭圆 168"/>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170" name="椭圆 169"/>
            <p:cNvSpPr/>
            <p:nvPr/>
          </p:nvSpPr>
          <p:spPr>
            <a:xfrm>
              <a:off x="6180627" y="2746863"/>
              <a:ext cx="200590" cy="2005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296" name="椭圆 295"/>
            <p:cNvSpPr/>
            <p:nvPr/>
          </p:nvSpPr>
          <p:spPr>
            <a:xfrm>
              <a:off x="5810581" y="2962992"/>
              <a:ext cx="200590" cy="2005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nvGrpSpPr>
            <p:cNvPr id="297" name="组合 296"/>
            <p:cNvGrpSpPr/>
            <p:nvPr/>
          </p:nvGrpSpPr>
          <p:grpSpPr>
            <a:xfrm>
              <a:off x="5523706" y="2980732"/>
              <a:ext cx="291782" cy="291782"/>
              <a:chOff x="304800" y="673100"/>
              <a:chExt cx="4000500" cy="4000500"/>
            </a:xfrm>
            <a:solidFill>
              <a:schemeClr val="accent2">
                <a:lumMod val="75000"/>
              </a:schemeClr>
            </a:solidFill>
            <a:effectLst/>
          </p:grpSpPr>
          <p:sp>
            <p:nvSpPr>
              <p:cNvPr id="298" name="同心圆 297"/>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299" name="椭圆 298"/>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300" name="椭圆 299"/>
            <p:cNvSpPr/>
            <p:nvPr/>
          </p:nvSpPr>
          <p:spPr>
            <a:xfrm>
              <a:off x="5734927" y="3145008"/>
              <a:ext cx="200590" cy="2005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Normal" panose="020B0400000000000000" charset="-122"/>
              </a:endParaRPr>
            </a:p>
          </p:txBody>
        </p:sp>
        <p:grpSp>
          <p:nvGrpSpPr>
            <p:cNvPr id="301" name="组合 300"/>
            <p:cNvGrpSpPr/>
            <p:nvPr/>
          </p:nvGrpSpPr>
          <p:grpSpPr>
            <a:xfrm>
              <a:off x="5342389" y="2737982"/>
              <a:ext cx="350672" cy="350672"/>
              <a:chOff x="304800" y="673100"/>
              <a:chExt cx="4000500" cy="4000500"/>
            </a:xfrm>
            <a:solidFill>
              <a:schemeClr val="accent5"/>
            </a:solidFill>
            <a:effectLst/>
          </p:grpSpPr>
          <p:sp>
            <p:nvSpPr>
              <p:cNvPr id="302" name="同心圆 301"/>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303" name="椭圆 302"/>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304" name="椭圆 303"/>
            <p:cNvSpPr/>
            <p:nvPr/>
          </p:nvSpPr>
          <p:spPr>
            <a:xfrm>
              <a:off x="5669597" y="2776544"/>
              <a:ext cx="262783" cy="262783"/>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nvGrpSpPr>
            <p:cNvPr id="305" name="组合 304"/>
            <p:cNvGrpSpPr/>
            <p:nvPr/>
          </p:nvGrpSpPr>
          <p:grpSpPr>
            <a:xfrm>
              <a:off x="4984910" y="2763437"/>
              <a:ext cx="387220" cy="387220"/>
              <a:chOff x="304800" y="673100"/>
              <a:chExt cx="4000500" cy="4000500"/>
            </a:xfrm>
            <a:solidFill>
              <a:schemeClr val="accent2">
                <a:lumMod val="75000"/>
              </a:schemeClr>
            </a:solidFill>
            <a:effectLst/>
          </p:grpSpPr>
          <p:sp>
            <p:nvSpPr>
              <p:cNvPr id="306" name="同心圆 305"/>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307" name="椭圆 306"/>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grpSp>
      <p:sp>
        <p:nvSpPr>
          <p:cNvPr id="308" name="TextBox 307"/>
          <p:cNvSpPr txBox="1"/>
          <p:nvPr/>
        </p:nvSpPr>
        <p:spPr>
          <a:xfrm>
            <a:off x="6419935" y="3298025"/>
            <a:ext cx="1752166" cy="830997"/>
          </a:xfrm>
          <a:prstGeom prst="rect">
            <a:avLst/>
          </a:prstGeom>
          <a:noFill/>
        </p:spPr>
        <p:txBody>
          <a:bodyPr wrap="squar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研究大脑受损导致的认知功能障碍，如失忆症、注意力缺陷和语言障碍等</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grpId="0" nodeType="after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strips(upRight)">
                                      <p:cBhvr>
                                        <p:cTn id="7" dur="500"/>
                                        <p:tgtEl>
                                          <p:spTgt spid="171"/>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500" fill="hold"/>
                                        <p:tgtEl>
                                          <p:spTgt spid="2"/>
                                        </p:tgtEl>
                                        <p:attrNameLst>
                                          <p:attrName>ppt_w</p:attrName>
                                        </p:attrNameLst>
                                      </p:cBhvr>
                                      <p:tavLst>
                                        <p:tav tm="0">
                                          <p:val>
                                            <p:fltVal val="0"/>
                                          </p:val>
                                        </p:tav>
                                        <p:tav tm="100000">
                                          <p:val>
                                            <p:strVal val="#ppt_w"/>
                                          </p:val>
                                        </p:tav>
                                      </p:tavLst>
                                    </p:anim>
                                    <p:anim calcmode="lin" valueType="num">
                                      <p:cBhvr>
                                        <p:cTn id="12" dur="500" fill="hold"/>
                                        <p:tgtEl>
                                          <p:spTgt spid="2"/>
                                        </p:tgtEl>
                                        <p:attrNameLst>
                                          <p:attrName>ppt_h</p:attrName>
                                        </p:attrNameLst>
                                      </p:cBhvr>
                                      <p:tavLst>
                                        <p:tav tm="0">
                                          <p:val>
                                            <p:fltVal val="0"/>
                                          </p:val>
                                        </p:tav>
                                        <p:tav tm="100000">
                                          <p:val>
                                            <p:strVal val="#ppt_h"/>
                                          </p:val>
                                        </p:tav>
                                      </p:tavLst>
                                    </p:anim>
                                    <p:animEffect transition="in" filter="fade">
                                      <p:cBhvr>
                                        <p:cTn id="13" dur="500"/>
                                        <p:tgtEl>
                                          <p:spTgt spid="2"/>
                                        </p:tgtEl>
                                      </p:cBhvr>
                                    </p:animEffect>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172"/>
                                        </p:tgtEl>
                                        <p:attrNameLst>
                                          <p:attrName>style.visibility</p:attrName>
                                        </p:attrNameLst>
                                      </p:cBhvr>
                                      <p:to>
                                        <p:strVal val="visible"/>
                                      </p:to>
                                    </p:set>
                                    <p:animEffect transition="in" filter="fade">
                                      <p:cBhvr>
                                        <p:cTn id="17" dur="500"/>
                                        <p:tgtEl>
                                          <p:spTgt spid="172"/>
                                        </p:tgtEl>
                                      </p:cBhvr>
                                    </p:animEffect>
                                    <p:anim calcmode="lin" valueType="num">
                                      <p:cBhvr>
                                        <p:cTn id="18" dur="500" fill="hold"/>
                                        <p:tgtEl>
                                          <p:spTgt spid="172"/>
                                        </p:tgtEl>
                                        <p:attrNameLst>
                                          <p:attrName>ppt_x</p:attrName>
                                        </p:attrNameLst>
                                      </p:cBhvr>
                                      <p:tavLst>
                                        <p:tav tm="0">
                                          <p:val>
                                            <p:strVal val="#ppt_x"/>
                                          </p:val>
                                        </p:tav>
                                        <p:tav tm="100000">
                                          <p:val>
                                            <p:strVal val="#ppt_x"/>
                                          </p:val>
                                        </p:tav>
                                      </p:tavLst>
                                    </p:anim>
                                    <p:anim calcmode="lin" valueType="num">
                                      <p:cBhvr>
                                        <p:cTn id="19" dur="500" fill="hold"/>
                                        <p:tgtEl>
                                          <p:spTgt spid="172"/>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18" presetClass="entr" presetSubtype="3" fill="hold" grpId="0" nodeType="afterEffect">
                                  <p:stCondLst>
                                    <p:cond delay="0"/>
                                  </p:stCondLst>
                                  <p:childTnLst>
                                    <p:set>
                                      <p:cBhvr>
                                        <p:cTn id="22" dur="1" fill="hold">
                                          <p:stCondLst>
                                            <p:cond delay="0"/>
                                          </p:stCondLst>
                                        </p:cTn>
                                        <p:tgtEl>
                                          <p:spTgt spid="135"/>
                                        </p:tgtEl>
                                        <p:attrNameLst>
                                          <p:attrName>style.visibility</p:attrName>
                                        </p:attrNameLst>
                                      </p:cBhvr>
                                      <p:to>
                                        <p:strVal val="visible"/>
                                      </p:to>
                                    </p:set>
                                    <p:animEffect transition="in" filter="strips(upRight)">
                                      <p:cBhvr>
                                        <p:cTn id="23" dur="500"/>
                                        <p:tgtEl>
                                          <p:spTgt spid="135"/>
                                        </p:tgtEl>
                                      </p:cBhvr>
                                    </p:animEffect>
                                  </p:childTnLst>
                                </p:cTn>
                              </p:par>
                            </p:childTnLst>
                          </p:cTn>
                        </p:par>
                        <p:par>
                          <p:cTn id="24" fill="hold">
                            <p:stCondLst>
                              <p:cond delay="2000"/>
                            </p:stCondLst>
                            <p:childTnLst>
                              <p:par>
                                <p:cTn id="25" presetID="53" presetClass="entr" presetSubtype="16"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p:cTn id="27" dur="500" fill="hold"/>
                                        <p:tgtEl>
                                          <p:spTgt spid="4"/>
                                        </p:tgtEl>
                                        <p:attrNameLst>
                                          <p:attrName>ppt_w</p:attrName>
                                        </p:attrNameLst>
                                      </p:cBhvr>
                                      <p:tavLst>
                                        <p:tav tm="0">
                                          <p:val>
                                            <p:fltVal val="0"/>
                                          </p:val>
                                        </p:tav>
                                        <p:tav tm="100000">
                                          <p:val>
                                            <p:strVal val="#ppt_w"/>
                                          </p:val>
                                        </p:tav>
                                      </p:tavLst>
                                    </p:anim>
                                    <p:anim calcmode="lin" valueType="num">
                                      <p:cBhvr>
                                        <p:cTn id="28" dur="500" fill="hold"/>
                                        <p:tgtEl>
                                          <p:spTgt spid="4"/>
                                        </p:tgtEl>
                                        <p:attrNameLst>
                                          <p:attrName>ppt_h</p:attrName>
                                        </p:attrNameLst>
                                      </p:cBhvr>
                                      <p:tavLst>
                                        <p:tav tm="0">
                                          <p:val>
                                            <p:fltVal val="0"/>
                                          </p:val>
                                        </p:tav>
                                        <p:tav tm="100000">
                                          <p:val>
                                            <p:strVal val="#ppt_h"/>
                                          </p:val>
                                        </p:tav>
                                      </p:tavLst>
                                    </p:anim>
                                    <p:animEffect transition="in" filter="fade">
                                      <p:cBhvr>
                                        <p:cTn id="29" dur="500"/>
                                        <p:tgtEl>
                                          <p:spTgt spid="4"/>
                                        </p:tgtEl>
                                      </p:cBhvr>
                                    </p:animEffect>
                                  </p:childTnLst>
                                </p:cTn>
                              </p:par>
                            </p:childTnLst>
                          </p:cTn>
                        </p:par>
                        <p:par>
                          <p:cTn id="30" fill="hold">
                            <p:stCondLst>
                              <p:cond delay="2500"/>
                            </p:stCondLst>
                            <p:childTnLst>
                              <p:par>
                                <p:cTn id="31" presetID="42" presetClass="entr" presetSubtype="0" fill="hold" grpId="0" nodeType="afterEffect">
                                  <p:stCondLst>
                                    <p:cond delay="0"/>
                                  </p:stCondLst>
                                  <p:childTnLst>
                                    <p:set>
                                      <p:cBhvr>
                                        <p:cTn id="32" dur="1" fill="hold">
                                          <p:stCondLst>
                                            <p:cond delay="0"/>
                                          </p:stCondLst>
                                        </p:cTn>
                                        <p:tgtEl>
                                          <p:spTgt spid="136"/>
                                        </p:tgtEl>
                                        <p:attrNameLst>
                                          <p:attrName>style.visibility</p:attrName>
                                        </p:attrNameLst>
                                      </p:cBhvr>
                                      <p:to>
                                        <p:strVal val="visible"/>
                                      </p:to>
                                    </p:set>
                                    <p:animEffect transition="in" filter="fade">
                                      <p:cBhvr>
                                        <p:cTn id="33" dur="500"/>
                                        <p:tgtEl>
                                          <p:spTgt spid="136"/>
                                        </p:tgtEl>
                                      </p:cBhvr>
                                    </p:animEffect>
                                    <p:anim calcmode="lin" valueType="num">
                                      <p:cBhvr>
                                        <p:cTn id="34" dur="500" fill="hold"/>
                                        <p:tgtEl>
                                          <p:spTgt spid="136"/>
                                        </p:tgtEl>
                                        <p:attrNameLst>
                                          <p:attrName>ppt_x</p:attrName>
                                        </p:attrNameLst>
                                      </p:cBhvr>
                                      <p:tavLst>
                                        <p:tav tm="0">
                                          <p:val>
                                            <p:strVal val="#ppt_x"/>
                                          </p:val>
                                        </p:tav>
                                        <p:tav tm="100000">
                                          <p:val>
                                            <p:strVal val="#ppt_x"/>
                                          </p:val>
                                        </p:tav>
                                      </p:tavLst>
                                    </p:anim>
                                    <p:anim calcmode="lin" valueType="num">
                                      <p:cBhvr>
                                        <p:cTn id="35" dur="500" fill="hold"/>
                                        <p:tgtEl>
                                          <p:spTgt spid="136"/>
                                        </p:tgtEl>
                                        <p:attrNameLst>
                                          <p:attrName>ppt_y</p:attrName>
                                        </p:attrNameLst>
                                      </p:cBhvr>
                                      <p:tavLst>
                                        <p:tav tm="0">
                                          <p:val>
                                            <p:strVal val="#ppt_y+.1"/>
                                          </p:val>
                                        </p:tav>
                                        <p:tav tm="100000">
                                          <p:val>
                                            <p:strVal val="#ppt_y"/>
                                          </p:val>
                                        </p:tav>
                                      </p:tavLst>
                                    </p:anim>
                                  </p:childTnLst>
                                </p:cTn>
                              </p:par>
                            </p:childTnLst>
                          </p:cTn>
                        </p:par>
                        <p:par>
                          <p:cTn id="36" fill="hold">
                            <p:stCondLst>
                              <p:cond delay="3000"/>
                            </p:stCondLst>
                            <p:childTnLst>
                              <p:par>
                                <p:cTn id="37" presetID="18" presetClass="entr" presetSubtype="3" fill="hold" grpId="0" nodeType="afterEffect">
                                  <p:stCondLst>
                                    <p:cond delay="0"/>
                                  </p:stCondLst>
                                  <p:childTnLst>
                                    <p:set>
                                      <p:cBhvr>
                                        <p:cTn id="38" dur="1" fill="hold">
                                          <p:stCondLst>
                                            <p:cond delay="0"/>
                                          </p:stCondLst>
                                        </p:cTn>
                                        <p:tgtEl>
                                          <p:spTgt spid="159"/>
                                        </p:tgtEl>
                                        <p:attrNameLst>
                                          <p:attrName>style.visibility</p:attrName>
                                        </p:attrNameLst>
                                      </p:cBhvr>
                                      <p:to>
                                        <p:strVal val="visible"/>
                                      </p:to>
                                    </p:set>
                                    <p:animEffect transition="in" filter="strips(upRight)">
                                      <p:cBhvr>
                                        <p:cTn id="39" dur="500"/>
                                        <p:tgtEl>
                                          <p:spTgt spid="159"/>
                                        </p:tgtEl>
                                      </p:cBhvr>
                                    </p:animEffect>
                                  </p:childTnLst>
                                </p:cTn>
                              </p:par>
                            </p:childTnLst>
                          </p:cTn>
                        </p:par>
                        <p:par>
                          <p:cTn id="40" fill="hold">
                            <p:stCondLst>
                              <p:cond delay="3500"/>
                            </p:stCondLst>
                            <p:childTnLst>
                              <p:par>
                                <p:cTn id="41" presetID="53" presetClass="entr" presetSubtype="16" fill="hold" nodeType="afterEffect">
                                  <p:stCondLst>
                                    <p:cond delay="0"/>
                                  </p:stCondLst>
                                  <p:childTnLst>
                                    <p:set>
                                      <p:cBhvr>
                                        <p:cTn id="42" dur="1" fill="hold">
                                          <p:stCondLst>
                                            <p:cond delay="0"/>
                                          </p:stCondLst>
                                        </p:cTn>
                                        <p:tgtEl>
                                          <p:spTgt spid="5"/>
                                        </p:tgtEl>
                                        <p:attrNameLst>
                                          <p:attrName>style.visibility</p:attrName>
                                        </p:attrNameLst>
                                      </p:cBhvr>
                                      <p:to>
                                        <p:strVal val="visible"/>
                                      </p:to>
                                    </p:set>
                                    <p:anim calcmode="lin" valueType="num">
                                      <p:cBhvr>
                                        <p:cTn id="43" dur="500" fill="hold"/>
                                        <p:tgtEl>
                                          <p:spTgt spid="5"/>
                                        </p:tgtEl>
                                        <p:attrNameLst>
                                          <p:attrName>ppt_w</p:attrName>
                                        </p:attrNameLst>
                                      </p:cBhvr>
                                      <p:tavLst>
                                        <p:tav tm="0">
                                          <p:val>
                                            <p:fltVal val="0"/>
                                          </p:val>
                                        </p:tav>
                                        <p:tav tm="100000">
                                          <p:val>
                                            <p:strVal val="#ppt_w"/>
                                          </p:val>
                                        </p:tav>
                                      </p:tavLst>
                                    </p:anim>
                                    <p:anim calcmode="lin" valueType="num">
                                      <p:cBhvr>
                                        <p:cTn id="44" dur="500" fill="hold"/>
                                        <p:tgtEl>
                                          <p:spTgt spid="5"/>
                                        </p:tgtEl>
                                        <p:attrNameLst>
                                          <p:attrName>ppt_h</p:attrName>
                                        </p:attrNameLst>
                                      </p:cBhvr>
                                      <p:tavLst>
                                        <p:tav tm="0">
                                          <p:val>
                                            <p:fltVal val="0"/>
                                          </p:val>
                                        </p:tav>
                                        <p:tav tm="100000">
                                          <p:val>
                                            <p:strVal val="#ppt_h"/>
                                          </p:val>
                                        </p:tav>
                                      </p:tavLst>
                                    </p:anim>
                                    <p:animEffect transition="in" filter="fade">
                                      <p:cBhvr>
                                        <p:cTn id="45" dur="500"/>
                                        <p:tgtEl>
                                          <p:spTgt spid="5"/>
                                        </p:tgtEl>
                                      </p:cBhvr>
                                    </p:animEffect>
                                  </p:childTnLst>
                                </p:cTn>
                              </p:par>
                            </p:childTnLst>
                          </p:cTn>
                        </p:par>
                        <p:par>
                          <p:cTn id="46" fill="hold">
                            <p:stCondLst>
                              <p:cond delay="4000"/>
                            </p:stCondLst>
                            <p:childTnLst>
                              <p:par>
                                <p:cTn id="47" presetID="42" presetClass="entr" presetSubtype="0" fill="hold" grpId="0" nodeType="afterEffect">
                                  <p:stCondLst>
                                    <p:cond delay="0"/>
                                  </p:stCondLst>
                                  <p:childTnLst>
                                    <p:set>
                                      <p:cBhvr>
                                        <p:cTn id="48" dur="1" fill="hold">
                                          <p:stCondLst>
                                            <p:cond delay="0"/>
                                          </p:stCondLst>
                                        </p:cTn>
                                        <p:tgtEl>
                                          <p:spTgt spid="160"/>
                                        </p:tgtEl>
                                        <p:attrNameLst>
                                          <p:attrName>style.visibility</p:attrName>
                                        </p:attrNameLst>
                                      </p:cBhvr>
                                      <p:to>
                                        <p:strVal val="visible"/>
                                      </p:to>
                                    </p:set>
                                    <p:animEffect transition="in" filter="fade">
                                      <p:cBhvr>
                                        <p:cTn id="49" dur="500"/>
                                        <p:tgtEl>
                                          <p:spTgt spid="160"/>
                                        </p:tgtEl>
                                      </p:cBhvr>
                                    </p:animEffect>
                                    <p:anim calcmode="lin" valueType="num">
                                      <p:cBhvr>
                                        <p:cTn id="50" dur="500" fill="hold"/>
                                        <p:tgtEl>
                                          <p:spTgt spid="160"/>
                                        </p:tgtEl>
                                        <p:attrNameLst>
                                          <p:attrName>ppt_x</p:attrName>
                                        </p:attrNameLst>
                                      </p:cBhvr>
                                      <p:tavLst>
                                        <p:tav tm="0">
                                          <p:val>
                                            <p:strVal val="#ppt_x"/>
                                          </p:val>
                                        </p:tav>
                                        <p:tav tm="100000">
                                          <p:val>
                                            <p:strVal val="#ppt_x"/>
                                          </p:val>
                                        </p:tav>
                                      </p:tavLst>
                                    </p:anim>
                                    <p:anim calcmode="lin" valueType="num">
                                      <p:cBhvr>
                                        <p:cTn id="51" dur="500" fill="hold"/>
                                        <p:tgtEl>
                                          <p:spTgt spid="160"/>
                                        </p:tgtEl>
                                        <p:attrNameLst>
                                          <p:attrName>ppt_y</p:attrName>
                                        </p:attrNameLst>
                                      </p:cBhvr>
                                      <p:tavLst>
                                        <p:tav tm="0">
                                          <p:val>
                                            <p:strVal val="#ppt_y+.1"/>
                                          </p:val>
                                        </p:tav>
                                        <p:tav tm="100000">
                                          <p:val>
                                            <p:strVal val="#ppt_y"/>
                                          </p:val>
                                        </p:tav>
                                      </p:tavLst>
                                    </p:anim>
                                  </p:childTnLst>
                                </p:cTn>
                              </p:par>
                            </p:childTnLst>
                          </p:cTn>
                        </p:par>
                        <p:par>
                          <p:cTn id="52" fill="hold">
                            <p:stCondLst>
                              <p:cond delay="4500"/>
                            </p:stCondLst>
                            <p:childTnLst>
                              <p:par>
                                <p:cTn id="53" presetID="18" presetClass="entr" presetSubtype="3" fill="hold" grpId="0" nodeType="afterEffect">
                                  <p:stCondLst>
                                    <p:cond delay="0"/>
                                  </p:stCondLst>
                                  <p:childTnLst>
                                    <p:set>
                                      <p:cBhvr>
                                        <p:cTn id="54" dur="1" fill="hold">
                                          <p:stCondLst>
                                            <p:cond delay="0"/>
                                          </p:stCondLst>
                                        </p:cTn>
                                        <p:tgtEl>
                                          <p:spTgt spid="308"/>
                                        </p:tgtEl>
                                        <p:attrNameLst>
                                          <p:attrName>style.visibility</p:attrName>
                                        </p:attrNameLst>
                                      </p:cBhvr>
                                      <p:to>
                                        <p:strVal val="visible"/>
                                      </p:to>
                                    </p:set>
                                    <p:animEffect transition="in" filter="strips(upRight)">
                                      <p:cBhvr>
                                        <p:cTn id="55" dur="500"/>
                                        <p:tgtEl>
                                          <p:spTgt spid="3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2" grpId="0"/>
      <p:bldP spid="135" grpId="0"/>
      <p:bldP spid="136" grpId="0"/>
      <p:bldP spid="159" grpId="0"/>
      <p:bldP spid="160" grpId="0"/>
      <p:bldP spid="30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71"/>
          <p:cNvSpPr txBox="1"/>
          <p:nvPr/>
        </p:nvSpPr>
        <p:spPr>
          <a:xfrm>
            <a:off x="185506" y="768154"/>
            <a:ext cx="2580771" cy="400110"/>
          </a:xfrm>
          <a:prstGeom prst="rect">
            <a:avLst/>
          </a:prstGeom>
          <a:noFill/>
        </p:spPr>
        <p:txBody>
          <a:bodyPr wrap="none" rtlCol="0">
            <a:spAutoFit/>
          </a:bodyPr>
          <a:lstStyle/>
          <a:p>
            <a:pPr algn="ctr"/>
            <a:r>
              <a:rPr lang="zh-CN" altLang="en-US" sz="2000" b="1" dirty="0">
                <a:solidFill>
                  <a:schemeClr val="accent2">
                    <a:lumMod val="75000"/>
                  </a:schemeClr>
                </a:solidFill>
                <a:latin typeface="思源黑体 CN Normal" panose="020B0400000000000000" charset="-122"/>
                <a:ea typeface="思源黑体 CN Normal" panose="020B0400000000000000" charset="-122"/>
              </a:rPr>
              <a:t>认知功能的神经基础</a:t>
            </a:r>
            <a:endParaRPr lang="zh-CN" altLang="en-US" sz="20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3" name="文本框 2"/>
          <p:cNvSpPr txBox="1"/>
          <p:nvPr/>
        </p:nvSpPr>
        <p:spPr>
          <a:xfrm>
            <a:off x="443002" y="1266529"/>
            <a:ext cx="8144407" cy="338554"/>
          </a:xfrm>
          <a:prstGeom prst="rect">
            <a:avLst/>
          </a:prstGeom>
          <a:noFill/>
        </p:spPr>
        <p:txBody>
          <a:bodyPr wrap="square" rtlCol="0">
            <a:spAutoFit/>
          </a:bodyPr>
          <a:lstStyle/>
          <a:p>
            <a:r>
              <a:rPr lang="en-US" altLang="zh-CN" sz="1600" dirty="0"/>
              <a:t>1</a:t>
            </a:r>
            <a:r>
              <a:rPr lang="zh-CN" altLang="en-US" sz="1600" dirty="0"/>
              <a:t>、记忆：</a:t>
            </a:r>
            <a:r>
              <a:rPr lang="zh-CN" altLang="en-US" sz="1600" b="0" i="0" dirty="0">
                <a:solidFill>
                  <a:srgbClr val="24292F"/>
                </a:solidFill>
                <a:effectLst/>
                <a:latin typeface="-apple-system"/>
              </a:rPr>
              <a:t>海马体参与新信息的编码和存储，而内侧颞叶则与记忆的回忆和识别有关。</a:t>
            </a:r>
            <a:endParaRPr lang="zh-CN" altLang="en-US" sz="1600" dirty="0"/>
          </a:p>
        </p:txBody>
      </p:sp>
      <p:sp>
        <p:nvSpPr>
          <p:cNvPr id="4" name="文本框 3"/>
          <p:cNvSpPr txBox="1"/>
          <p:nvPr/>
        </p:nvSpPr>
        <p:spPr>
          <a:xfrm>
            <a:off x="443002" y="1793261"/>
            <a:ext cx="7763880" cy="584775"/>
          </a:xfrm>
          <a:prstGeom prst="rect">
            <a:avLst/>
          </a:prstGeom>
          <a:noFill/>
        </p:spPr>
        <p:txBody>
          <a:bodyPr wrap="square" rtlCol="0">
            <a:spAutoFit/>
          </a:bodyPr>
          <a:lstStyle/>
          <a:p>
            <a:r>
              <a:rPr lang="en-US" altLang="zh-CN" sz="1600" dirty="0"/>
              <a:t>2</a:t>
            </a:r>
            <a:r>
              <a:rPr lang="zh-CN" altLang="en-US" sz="1600" dirty="0"/>
              <a:t>、注意力：</a:t>
            </a:r>
            <a:r>
              <a:rPr lang="zh-CN" altLang="en-US" sz="1600" b="0" i="0" dirty="0">
                <a:solidFill>
                  <a:srgbClr val="24292F"/>
                </a:solidFill>
                <a:effectLst/>
                <a:latin typeface="-apple-system"/>
              </a:rPr>
              <a:t>前额叶皮层的前扣带皮层在选择性注意力和抑制干扰方面发挥作用顶叶参与空间注意力和目标导向的注意力。 </a:t>
            </a:r>
            <a:endParaRPr lang="zh-CN" altLang="en-US" sz="1600" dirty="0"/>
          </a:p>
        </p:txBody>
      </p:sp>
      <p:sp>
        <p:nvSpPr>
          <p:cNvPr id="5" name="文本框 4"/>
          <p:cNvSpPr txBox="1"/>
          <p:nvPr/>
        </p:nvSpPr>
        <p:spPr>
          <a:xfrm>
            <a:off x="443002" y="2510340"/>
            <a:ext cx="7678687" cy="584775"/>
          </a:xfrm>
          <a:prstGeom prst="rect">
            <a:avLst/>
          </a:prstGeom>
          <a:noFill/>
        </p:spPr>
        <p:txBody>
          <a:bodyPr wrap="square" rtlCol="0">
            <a:spAutoFit/>
          </a:bodyPr>
          <a:lstStyle/>
          <a:p>
            <a:r>
              <a:rPr lang="en-US" altLang="zh-CN" sz="1600" dirty="0"/>
              <a:t>3</a:t>
            </a:r>
            <a:r>
              <a:rPr lang="zh-CN" altLang="en-US" sz="1600" dirty="0"/>
              <a:t>、学习和学习记忆：</a:t>
            </a:r>
            <a:r>
              <a:rPr lang="zh-CN" altLang="en-US" sz="1600" b="0" i="0" dirty="0">
                <a:solidFill>
                  <a:srgbClr val="24292F"/>
                </a:solidFill>
                <a:effectLst/>
                <a:latin typeface="-apple-system"/>
              </a:rPr>
              <a:t>海马体参与新信息的编码和存储，额叶在学习规则和灵活性方面发挥作用，基底节参与动作的学习和自动化。</a:t>
            </a:r>
            <a:endParaRPr lang="zh-CN" altLang="en-US" sz="1600" dirty="0"/>
          </a:p>
        </p:txBody>
      </p:sp>
      <p:sp>
        <p:nvSpPr>
          <p:cNvPr id="6" name="文本框 5"/>
          <p:cNvSpPr txBox="1"/>
          <p:nvPr/>
        </p:nvSpPr>
        <p:spPr>
          <a:xfrm>
            <a:off x="443002" y="3227419"/>
            <a:ext cx="7627572" cy="830997"/>
          </a:xfrm>
          <a:prstGeom prst="rect">
            <a:avLst/>
          </a:prstGeom>
          <a:noFill/>
        </p:spPr>
        <p:txBody>
          <a:bodyPr wrap="square" rtlCol="0">
            <a:spAutoFit/>
          </a:bodyPr>
          <a:lstStyle/>
          <a:p>
            <a:r>
              <a:rPr lang="en-US" altLang="zh-CN" sz="1600" dirty="0"/>
              <a:t>4</a:t>
            </a:r>
            <a:r>
              <a:rPr lang="zh-CN" altLang="en-US" sz="1600" dirty="0"/>
              <a:t>、语言：</a:t>
            </a:r>
            <a:r>
              <a:rPr lang="zh-CN" altLang="en-US" sz="1600" b="0" i="0" dirty="0">
                <a:solidFill>
                  <a:srgbClr val="24292F"/>
                </a:solidFill>
                <a:effectLst/>
                <a:latin typeface="-apple-system"/>
              </a:rPr>
              <a:t>布洛卡区和</a:t>
            </a:r>
            <a:r>
              <a:rPr lang="en-US" altLang="zh-CN" sz="1600" b="0" i="0" dirty="0">
                <a:solidFill>
                  <a:srgbClr val="24292F"/>
                </a:solidFill>
                <a:effectLst/>
                <a:latin typeface="-apple-system"/>
              </a:rPr>
              <a:t>Wernicke</a:t>
            </a:r>
            <a:r>
              <a:rPr lang="zh-CN" altLang="en-US" sz="1600" b="0" i="0" dirty="0">
                <a:solidFill>
                  <a:srgbClr val="24292F"/>
                </a:solidFill>
                <a:effectLst/>
                <a:latin typeface="-apple-system"/>
              </a:rPr>
              <a:t>区是语言处理的重要脑区。布洛卡区位于额叶的左侧，与语言产生和语法处理相关；</a:t>
            </a:r>
            <a:r>
              <a:rPr lang="en-US" altLang="zh-CN" sz="1600" b="0" i="0" dirty="0">
                <a:solidFill>
                  <a:srgbClr val="24292F"/>
                </a:solidFill>
                <a:effectLst/>
                <a:latin typeface="-apple-system"/>
              </a:rPr>
              <a:t>Wernicke</a:t>
            </a:r>
            <a:r>
              <a:rPr lang="zh-CN" altLang="en-US" sz="1600" b="0" i="0" dirty="0">
                <a:solidFill>
                  <a:srgbClr val="24292F"/>
                </a:solidFill>
                <a:effectLst/>
                <a:latin typeface="-apple-system"/>
              </a:rPr>
              <a:t>区位于颞叶的左侧，与语言理解和语义处理有关。</a:t>
            </a:r>
            <a:endParaRPr lang="zh-CN" altLang="en-US" sz="1600" dirty="0"/>
          </a:p>
        </p:txBody>
      </p:sp>
      <p:sp>
        <p:nvSpPr>
          <p:cNvPr id="7" name="文本框 6"/>
          <p:cNvSpPr txBox="1"/>
          <p:nvPr/>
        </p:nvSpPr>
        <p:spPr>
          <a:xfrm>
            <a:off x="443002" y="4123320"/>
            <a:ext cx="7627572" cy="584775"/>
          </a:xfrm>
          <a:prstGeom prst="rect">
            <a:avLst/>
          </a:prstGeom>
          <a:noFill/>
        </p:spPr>
        <p:txBody>
          <a:bodyPr wrap="square" rtlCol="0">
            <a:spAutoFit/>
          </a:bodyPr>
          <a:lstStyle/>
          <a:p>
            <a:r>
              <a:rPr lang="en-US" altLang="zh-CN" sz="1600" dirty="0"/>
              <a:t>5</a:t>
            </a:r>
            <a:r>
              <a:rPr lang="zh-CN" altLang="en-US" sz="1600" dirty="0"/>
              <a:t>、决策和执行控制：</a:t>
            </a:r>
            <a:r>
              <a:rPr lang="zh-CN" altLang="en-US" sz="1600" b="0" i="0" dirty="0">
                <a:solidFill>
                  <a:srgbClr val="24292F"/>
                </a:solidFill>
                <a:effectLst/>
                <a:latin typeface="-apple-system"/>
              </a:rPr>
              <a:t>前额叶皮层和纹状体等脑区参与决策和执行控制。前额叶皮层在决策制定、抑制和灵活性方面发挥作用，纹状体与动作选择和奖赏系统相关。</a:t>
            </a:r>
            <a:endParaRPr lang="zh-CN" altLang="en-US" sz="1600" dirty="0"/>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5"/>
          <p:cNvSpPr txBox="1"/>
          <p:nvPr/>
        </p:nvSpPr>
        <p:spPr>
          <a:xfrm>
            <a:off x="216428" y="728111"/>
            <a:ext cx="2236510" cy="400110"/>
          </a:xfrm>
          <a:prstGeom prst="rect">
            <a:avLst/>
          </a:prstGeom>
          <a:noFill/>
        </p:spPr>
        <p:txBody>
          <a:bodyPr wrap="none" rtlCol="0">
            <a:spAutoFit/>
          </a:bodyPr>
          <a:lstStyle/>
          <a:p>
            <a:pPr algn="ctr"/>
            <a:r>
              <a:rPr lang="zh-CN" altLang="en-US" sz="2000" b="1" dirty="0">
                <a:solidFill>
                  <a:schemeClr val="accent2">
                    <a:lumMod val="75000"/>
                  </a:schemeClr>
                </a:solidFill>
                <a:latin typeface="思源黑体 CN Normal" panose="020B0400000000000000" charset="-122"/>
                <a:ea typeface="思源黑体 CN Normal" panose="020B0400000000000000" charset="-122"/>
              </a:rPr>
              <a:t>神经可塑性与学习</a:t>
            </a:r>
            <a:endParaRPr lang="zh-CN" altLang="en-US" sz="20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4" name="文本框 3"/>
          <p:cNvSpPr txBox="1"/>
          <p:nvPr/>
        </p:nvSpPr>
        <p:spPr>
          <a:xfrm>
            <a:off x="327991" y="1316422"/>
            <a:ext cx="6618040" cy="1323439"/>
          </a:xfrm>
          <a:prstGeom prst="rect">
            <a:avLst/>
          </a:prstGeom>
          <a:noFill/>
        </p:spPr>
        <p:txBody>
          <a:bodyPr wrap="square">
            <a:spAutoFit/>
          </a:bodyPr>
          <a:lstStyle/>
          <a:p>
            <a:r>
              <a:rPr lang="zh-CN" altLang="en-US" sz="1600" b="0" i="0" dirty="0">
                <a:solidFill>
                  <a:srgbClr val="24292F"/>
                </a:solidFill>
                <a:effectLst/>
                <a:latin typeface="-apple-system"/>
              </a:rPr>
              <a:t>神经可塑性指的是神经系统在经历外界刺激、经验和学习过程中发生结构和功能上的改变。它与学习密切相关，可以通过学习和经验改变突触的形态和功能、调整大脑神经结构和连接方式，促进大脑受损后的修复和重建。因此，神经可塑性是学习和记忆的物质基础，也为认知功能的提高和恢复提供了理论和实践基础。</a:t>
            </a:r>
            <a:endParaRPr lang="zh-CN" altLang="en-US" sz="1600" dirty="0"/>
          </a:p>
        </p:txBody>
      </p:sp>
      <p:sp>
        <p:nvSpPr>
          <p:cNvPr id="5" name="文本框 4"/>
          <p:cNvSpPr txBox="1"/>
          <p:nvPr/>
        </p:nvSpPr>
        <p:spPr>
          <a:xfrm>
            <a:off x="327991" y="3390664"/>
            <a:ext cx="3708715" cy="584775"/>
          </a:xfrm>
          <a:prstGeom prst="rect">
            <a:avLst/>
          </a:prstGeom>
          <a:noFill/>
        </p:spPr>
        <p:txBody>
          <a:bodyPr wrap="square" rtlCol="0">
            <a:spAutoFit/>
          </a:bodyPr>
          <a:lstStyle/>
          <a:p>
            <a:r>
              <a:rPr lang="zh-CN" altLang="en-US" sz="1600" dirty="0"/>
              <a:t>包括突触可塑性、神经发育、学习后的脑可塑性和大脑受损后的脑可塑性</a:t>
            </a:r>
            <a:endParaRPr lang="zh-CN" altLang="en-US" sz="1600" dirty="0"/>
          </a:p>
        </p:txBody>
      </p:sp>
      <p:pic>
        <p:nvPicPr>
          <p:cNvPr id="7" name="图片 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161833" y="2571750"/>
            <a:ext cx="3857625" cy="25717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59"/>
          <p:cNvSpPr txBox="1"/>
          <p:nvPr/>
        </p:nvSpPr>
        <p:spPr>
          <a:xfrm>
            <a:off x="162911" y="734725"/>
            <a:ext cx="2492990" cy="400110"/>
          </a:xfrm>
          <a:prstGeom prst="rect">
            <a:avLst/>
          </a:prstGeom>
          <a:noFill/>
        </p:spPr>
        <p:txBody>
          <a:bodyPr wrap="none" rtlCol="0">
            <a:spAutoFit/>
          </a:bodyPr>
          <a:lstStyle/>
          <a:p>
            <a:pPr algn="ctr"/>
            <a:r>
              <a:rPr lang="zh-CN" altLang="en-US" sz="2000" b="1" dirty="0">
                <a:solidFill>
                  <a:schemeClr val="accent2">
                    <a:lumMod val="75000"/>
                  </a:schemeClr>
                </a:solidFill>
                <a:latin typeface="思源黑体 CN Normal" panose="020B0400000000000000" charset="-122"/>
                <a:ea typeface="思源黑体 CN Normal" panose="020B0400000000000000" charset="-122"/>
              </a:rPr>
              <a:t>认知障碍与大脑损伤</a:t>
            </a:r>
            <a:endParaRPr lang="zh-CN" altLang="en-US" sz="20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6" name="文本框 5"/>
          <p:cNvSpPr txBox="1"/>
          <p:nvPr/>
        </p:nvSpPr>
        <p:spPr>
          <a:xfrm>
            <a:off x="282554" y="1134835"/>
            <a:ext cx="8497957" cy="584775"/>
          </a:xfrm>
          <a:prstGeom prst="rect">
            <a:avLst/>
          </a:prstGeom>
          <a:noFill/>
        </p:spPr>
        <p:txBody>
          <a:bodyPr wrap="square">
            <a:spAutoFit/>
          </a:bodyPr>
          <a:lstStyle/>
          <a:p>
            <a:r>
              <a:rPr lang="zh-CN" altLang="en-US" sz="1600" b="0" i="0" dirty="0">
                <a:solidFill>
                  <a:srgbClr val="24292F"/>
                </a:solidFill>
                <a:effectLst/>
                <a:latin typeface="-apple-system"/>
              </a:rPr>
              <a:t>认知障碍是指在思维、记忆、学习、注意力、语言、判断力和执行功能等方面出现持续性障碍的情况。大脑损伤是一种常见的原因之一，它可以导致各种认知障碍。</a:t>
            </a:r>
            <a:endParaRPr lang="zh-CN" altLang="en-US" sz="1600" dirty="0"/>
          </a:p>
        </p:txBody>
      </p:sp>
      <p:sp>
        <p:nvSpPr>
          <p:cNvPr id="8" name="文本框 7"/>
          <p:cNvSpPr txBox="1"/>
          <p:nvPr/>
        </p:nvSpPr>
        <p:spPr>
          <a:xfrm>
            <a:off x="319837" y="1887459"/>
            <a:ext cx="8423389" cy="584775"/>
          </a:xfrm>
          <a:prstGeom prst="rect">
            <a:avLst/>
          </a:prstGeom>
          <a:noFill/>
        </p:spPr>
        <p:txBody>
          <a:bodyPr wrap="square">
            <a:spAutoFit/>
          </a:bodyPr>
          <a:lstStyle/>
          <a:p>
            <a:pPr algn="l">
              <a:buFont typeface="+mj-lt"/>
              <a:buAutoNum type="arabicPeriod"/>
            </a:pPr>
            <a:r>
              <a:rPr lang="zh-CN" altLang="en-US" sz="1600" b="0" i="0" dirty="0">
                <a:solidFill>
                  <a:srgbClr val="24292F"/>
                </a:solidFill>
                <a:effectLst/>
                <a:latin typeface="-apple-system"/>
              </a:rPr>
              <a:t>脑外伤：头部创伤或颅脑损伤可能会对大脑造成不同程度的损伤。这种损伤可能导致认知功能受损，包括记忆问题、注意力缺陷、学习困难等。</a:t>
            </a:r>
            <a:endParaRPr lang="zh-CN" altLang="en-US" sz="1600" b="0" i="0" dirty="0">
              <a:solidFill>
                <a:srgbClr val="24292F"/>
              </a:solidFill>
              <a:effectLst/>
              <a:latin typeface="-apple-system"/>
            </a:endParaRPr>
          </a:p>
        </p:txBody>
      </p:sp>
      <p:sp>
        <p:nvSpPr>
          <p:cNvPr id="10" name="文本框 9"/>
          <p:cNvSpPr txBox="1"/>
          <p:nvPr/>
        </p:nvSpPr>
        <p:spPr>
          <a:xfrm>
            <a:off x="319837" y="2571750"/>
            <a:ext cx="8460674" cy="584775"/>
          </a:xfrm>
          <a:prstGeom prst="rect">
            <a:avLst/>
          </a:prstGeom>
          <a:noFill/>
        </p:spPr>
        <p:txBody>
          <a:bodyPr wrap="square">
            <a:spAutoFit/>
          </a:bodyPr>
          <a:lstStyle/>
          <a:p>
            <a:pPr algn="l"/>
            <a:r>
              <a:rPr lang="en-US" altLang="zh-CN" sz="1600" b="0" i="0" dirty="0">
                <a:solidFill>
                  <a:srgbClr val="24292F"/>
                </a:solidFill>
                <a:effectLst/>
                <a:latin typeface="-apple-system"/>
              </a:rPr>
              <a:t>2.</a:t>
            </a:r>
            <a:r>
              <a:rPr lang="zh-CN" altLang="en-US" sz="1600" b="0" i="0" dirty="0">
                <a:solidFill>
                  <a:srgbClr val="24292F"/>
                </a:solidFill>
                <a:effectLst/>
                <a:latin typeface="-apple-system"/>
              </a:rPr>
              <a:t>中风：中风是由于大脑血液供应中断导致的神经细胞死亡。中风通常会导致特定区域的脑损伤，影响到相关的认知功能，如言语障碍、注意力缺陷、记忆问题等。</a:t>
            </a:r>
            <a:endParaRPr lang="zh-CN" altLang="en-US" sz="1600" b="0" i="0" dirty="0">
              <a:solidFill>
                <a:srgbClr val="24292F"/>
              </a:solidFill>
              <a:effectLst/>
              <a:latin typeface="-apple-system"/>
            </a:endParaRPr>
          </a:p>
        </p:txBody>
      </p:sp>
      <p:sp>
        <p:nvSpPr>
          <p:cNvPr id="12" name="文本框 11"/>
          <p:cNvSpPr txBox="1"/>
          <p:nvPr/>
        </p:nvSpPr>
        <p:spPr>
          <a:xfrm>
            <a:off x="319836" y="3259969"/>
            <a:ext cx="8423389" cy="584775"/>
          </a:xfrm>
          <a:prstGeom prst="rect">
            <a:avLst/>
          </a:prstGeom>
          <a:noFill/>
        </p:spPr>
        <p:txBody>
          <a:bodyPr wrap="square">
            <a:spAutoFit/>
          </a:bodyPr>
          <a:lstStyle/>
          <a:p>
            <a:pPr algn="l"/>
            <a:r>
              <a:rPr lang="en-US" altLang="zh-CN" sz="1600" b="0" i="0" dirty="0">
                <a:solidFill>
                  <a:srgbClr val="24292F"/>
                </a:solidFill>
                <a:effectLst/>
                <a:latin typeface="-apple-system"/>
              </a:rPr>
              <a:t>3.</a:t>
            </a:r>
            <a:r>
              <a:rPr lang="zh-CN" altLang="en-US" sz="1600" b="0" i="0" dirty="0">
                <a:solidFill>
                  <a:srgbClr val="24292F"/>
                </a:solidFill>
                <a:effectLst/>
                <a:latin typeface="-apple-system"/>
              </a:rPr>
              <a:t>神经退行性疾病：神经退行性疾病（如阿尔茨海默病、帕金森病）会导致大脑神经细胞逐渐损坏和死亡。这些疾病通常与认知障碍有关，如记忆丧失、思维衰退等。</a:t>
            </a:r>
            <a:endParaRPr lang="zh-CN" altLang="en-US" sz="1600" b="0" i="0" dirty="0">
              <a:solidFill>
                <a:srgbClr val="24292F"/>
              </a:solidFill>
              <a:effectLst/>
              <a:latin typeface="-apple-system"/>
            </a:endParaRPr>
          </a:p>
        </p:txBody>
      </p:sp>
      <p:sp>
        <p:nvSpPr>
          <p:cNvPr id="14" name="文本框 13"/>
          <p:cNvSpPr txBox="1"/>
          <p:nvPr/>
        </p:nvSpPr>
        <p:spPr>
          <a:xfrm>
            <a:off x="711721" y="4020106"/>
            <a:ext cx="7063518" cy="584775"/>
          </a:xfrm>
          <a:prstGeom prst="rect">
            <a:avLst/>
          </a:prstGeom>
          <a:noFill/>
        </p:spPr>
        <p:txBody>
          <a:bodyPr wrap="square">
            <a:spAutoFit/>
          </a:bodyPr>
          <a:lstStyle/>
          <a:p>
            <a:r>
              <a:rPr lang="zh-CN" altLang="en-US" sz="1600" b="0" i="0" dirty="0">
                <a:solidFill>
                  <a:srgbClr val="24292F"/>
                </a:solidFill>
                <a:effectLst/>
                <a:latin typeface="-apple-system"/>
              </a:rPr>
              <a:t>大脑损伤引起的认知障碍可以因损伤的位置、严重程度和个体差异而有所不同。除了大脑损伤外，其他因素如遗传、环境、药物等也可能影响认知功能。</a:t>
            </a:r>
            <a:endParaRPr lang="zh-CN" altLang="en-US" sz="1600" dirty="0"/>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11"/>
          <p:cNvPicPr>
            <a:picLocks noChangeAspect="1"/>
          </p:cNvPicPr>
          <p:nvPr/>
        </p:nvPicPr>
        <p:blipFill>
          <a:blip r:embed="rId1"/>
          <a:srcRect l="71319" t="21332"/>
          <a:stretch>
            <a:fillRect/>
          </a:stretch>
        </p:blipFill>
        <p:spPr>
          <a:xfrm>
            <a:off x="5374640" y="2275840"/>
            <a:ext cx="3783965" cy="2852420"/>
          </a:xfrm>
          <a:prstGeom prst="rect">
            <a:avLst/>
          </a:prstGeom>
          <a:effectLst/>
        </p:spPr>
      </p:pic>
      <p:pic>
        <p:nvPicPr>
          <p:cNvPr id="12" name="图片 11" descr="12"/>
          <p:cNvPicPr>
            <a:picLocks noChangeAspect="1"/>
          </p:cNvPicPr>
          <p:nvPr/>
        </p:nvPicPr>
        <p:blipFill>
          <a:blip r:embed="rId2"/>
          <a:stretch>
            <a:fillRect/>
          </a:stretch>
        </p:blipFill>
        <p:spPr>
          <a:xfrm>
            <a:off x="15875" y="3690620"/>
            <a:ext cx="2744470" cy="1454785"/>
          </a:xfrm>
          <a:prstGeom prst="rect">
            <a:avLst/>
          </a:prstGeom>
        </p:spPr>
      </p:pic>
      <p:grpSp>
        <p:nvGrpSpPr>
          <p:cNvPr id="2" name="组合 1"/>
          <p:cNvGrpSpPr/>
          <p:nvPr/>
        </p:nvGrpSpPr>
        <p:grpSpPr>
          <a:xfrm>
            <a:off x="977583" y="1652376"/>
            <a:ext cx="2059940" cy="1616710"/>
            <a:chOff x="4272487" y="985295"/>
            <a:chExt cx="530249" cy="407976"/>
          </a:xfrm>
        </p:grpSpPr>
        <p:grpSp>
          <p:nvGrpSpPr>
            <p:cNvPr id="3" name="组合 2"/>
            <p:cNvGrpSpPr/>
            <p:nvPr/>
          </p:nvGrpSpPr>
          <p:grpSpPr>
            <a:xfrm>
              <a:off x="4272487" y="985295"/>
              <a:ext cx="530249" cy="407976"/>
              <a:chOff x="1822439" y="149340"/>
              <a:chExt cx="5053817" cy="3888432"/>
            </a:xfrm>
          </p:grpSpPr>
          <p:sp>
            <p:nvSpPr>
              <p:cNvPr id="4" name="任意多边形 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cap="flat" cmpd="sng" algn="ctr">
                <a:solidFill>
                  <a:srgbClr val="4BACC6">
                    <a:lumMod val="60000"/>
                    <a:lumOff val="40000"/>
                  </a:srgb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思源黑体 CN Normal" panose="020B0400000000000000" charset="-122"/>
                  <a:cs typeface="+mn-cs"/>
                </a:endParaRPr>
              </a:p>
            </p:txBody>
          </p:sp>
          <p:sp>
            <p:nvSpPr>
              <p:cNvPr id="5" name="任意多边形 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cap="flat" cmpd="sng" algn="ctr">
                <a:solidFill>
                  <a:srgbClr val="4F81BD">
                    <a:lumMod val="75000"/>
                  </a:srgb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思源黑体 CN Normal" panose="020B0400000000000000" charset="-122"/>
                  <a:cs typeface="+mn-cs"/>
                </a:endParaRPr>
              </a:p>
            </p:txBody>
          </p:sp>
        </p:grpSp>
        <p:sp>
          <p:nvSpPr>
            <p:cNvPr id="7" name="TextBox 42"/>
            <p:cNvSpPr txBox="1"/>
            <p:nvPr/>
          </p:nvSpPr>
          <p:spPr>
            <a:xfrm>
              <a:off x="4454739" y="1082557"/>
              <a:ext cx="299614" cy="19389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400" b="0" i="0" u="none" strike="noStrike" kern="1200" cap="none" spc="0" normalizeH="0" baseline="0" noProof="0" dirty="0">
                  <a:ln>
                    <a:noFill/>
                  </a:ln>
                  <a:solidFill>
                    <a:srgbClr val="4F81BD">
                      <a:lumMod val="75000"/>
                    </a:srgbClr>
                  </a:solidFill>
                  <a:effectLst/>
                  <a:uLnTx/>
                  <a:uFillTx/>
                  <a:latin typeface="思源黑体 CN Normal" panose="020B0400000000000000" charset="-122"/>
                  <a:ea typeface="思源黑体 CN Normal" panose="020B0400000000000000" charset="-122"/>
                  <a:cs typeface="+mn-cs"/>
                </a:rPr>
                <a:t>04</a:t>
              </a:r>
              <a:endParaRPr kumimoji="0" lang="en-US" altLang="zh-CN" sz="4400" b="0" i="0" u="none" strike="noStrike" kern="1200" cap="none" spc="0" normalizeH="0" baseline="0" noProof="0" dirty="0">
                <a:ln>
                  <a:noFill/>
                </a:ln>
                <a:solidFill>
                  <a:srgbClr val="4F81BD">
                    <a:lumMod val="75000"/>
                  </a:srgbClr>
                </a:solidFill>
                <a:effectLst/>
                <a:uLnTx/>
                <a:uFillTx/>
                <a:latin typeface="思源黑体 CN Normal" panose="020B0400000000000000" charset="-122"/>
                <a:ea typeface="思源黑体 CN Normal" panose="020B0400000000000000" charset="-122"/>
                <a:cs typeface="+mn-cs"/>
              </a:endParaRPr>
            </a:p>
          </p:txBody>
        </p:sp>
      </p:grpSp>
      <p:sp>
        <p:nvSpPr>
          <p:cNvPr id="8" name="TextBox 28"/>
          <p:cNvSpPr txBox="1"/>
          <p:nvPr/>
        </p:nvSpPr>
        <p:spPr>
          <a:xfrm>
            <a:off x="3002284" y="2145260"/>
            <a:ext cx="5121915" cy="630942"/>
          </a:xfrm>
          <a:prstGeom prst="rect">
            <a:avLst/>
          </a:prstGeom>
          <a:noFill/>
        </p:spPr>
        <p:txBody>
          <a:bodyPr wrap="none" rtlCol="0">
            <a:spAutoFit/>
          </a:bodyPr>
          <a:lstStyle/>
          <a:p>
            <a:pPr algn="ctr"/>
            <a:r>
              <a:rPr lang="zh-CN" altLang="en-US" sz="3500" dirty="0">
                <a:solidFill>
                  <a:schemeClr val="accent2">
                    <a:lumMod val="75000"/>
                  </a:schemeClr>
                </a:solidFill>
                <a:latin typeface="思源黑体 CN Normal" panose="020B0400000000000000" charset="-122"/>
                <a:ea typeface="思源黑体 CN Normal" panose="020B0400000000000000" charset="-122"/>
              </a:rPr>
              <a:t>人脑中的化学物质的应用</a:t>
            </a:r>
            <a:endParaRPr lang="zh-CN" altLang="en-US" sz="3500" dirty="0">
              <a:solidFill>
                <a:schemeClr val="accent2">
                  <a:lumMod val="75000"/>
                </a:schemeClr>
              </a:solidFill>
              <a:latin typeface="思源黑体 CN Normal" panose="020B0400000000000000" charset="-122"/>
              <a:ea typeface="思源黑体 CN Normal" panose="020B0400000000000000"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500"/>
                                        <p:tgtEl>
                                          <p:spTgt spid="8"/>
                                        </p:tgtEl>
                                        <p:attrNameLst>
                                          <p:attrName>ppt_x</p:attrName>
                                        </p:attrNameLst>
                                      </p:cBhvr>
                                      <p:tavLst>
                                        <p:tav tm="0">
                                          <p:val>
                                            <p:strVal val="#ppt_x-#ppt_w*1.125000"/>
                                          </p:val>
                                        </p:tav>
                                        <p:tav tm="100000">
                                          <p:val>
                                            <p:strVal val="#ppt_x"/>
                                          </p:val>
                                        </p:tav>
                                      </p:tavLst>
                                    </p:anim>
                                    <p:animEffect transition="in" filter="wipe(right)">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79708" y="2145548"/>
            <a:ext cx="8167607" cy="1496555"/>
          </a:xfrm>
          <a:prstGeom prst="rect">
            <a:avLst/>
          </a:prstGeom>
          <a:noFill/>
        </p:spPr>
        <p:txBody>
          <a:bodyPr wrap="square" rtlCol="0">
            <a:noAutofit/>
          </a:bodyPr>
          <a:lstStyle/>
          <a:p>
            <a:pPr marL="0" marR="0" lvl="0" indent="45720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rPr>
              <a:t>饮食和锻炼可以影响大脑中的化学物质。例如，富含蛋白质的食物可以促进大脑中谷氨酸的合成；而富含维生素</a:t>
            </a:r>
            <a:r>
              <a:rPr kumimoji="0" lang="en-US" altLang="zh-CN" sz="18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rPr>
              <a:t>B</a:t>
            </a:r>
            <a:r>
              <a:rPr kumimoji="0" lang="zh-CN" altLang="en-US" sz="18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rPr>
              <a:t>的食物可以促进大脑中</a:t>
            </a:r>
            <a:r>
              <a:rPr kumimoji="0" lang="en-US" altLang="zh-CN" sz="18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rPr>
              <a:t>GABA</a:t>
            </a:r>
            <a:r>
              <a:rPr kumimoji="0" lang="zh-CN" altLang="en-US" sz="18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rPr>
              <a:t>的合成。此外，锻炼也可以增加大脑中内啡肽和其他化学物质的水平，从而改善情绪和减轻疼痛。</a:t>
            </a:r>
            <a:endParaRPr kumimoji="0" lang="zh-CN" altLang="en-US" sz="18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endParaRPr>
          </a:p>
        </p:txBody>
      </p:sp>
      <p:sp>
        <p:nvSpPr>
          <p:cNvPr id="11" name="矩形 10"/>
          <p:cNvSpPr/>
          <p:nvPr/>
        </p:nvSpPr>
        <p:spPr>
          <a:xfrm>
            <a:off x="488197" y="1075195"/>
            <a:ext cx="7950630" cy="523445"/>
          </a:xfrm>
          <a:prstGeom prst="rect">
            <a:avLst/>
          </a:prstGeom>
          <a:noFill/>
          <a:ln>
            <a:noFill/>
          </a:ln>
        </p:spPr>
        <p:txBody>
          <a:bodyPr wrap="none" rtlCol="0" anchor="t">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rPr>
              <a:t>如何通过饮食和锻炼来影响大脑中的化学物质？</a:t>
            </a:r>
            <a:endParaRPr kumimoji="0" lang="zh-CN" altLang="en-US" sz="2400" b="1" i="0" u="none" strike="noStrike" kern="1200" cap="none" spc="0" normalizeH="0" baseline="0" noProof="0" dirty="0">
              <a:ln w="12700">
                <a:solidFill>
                  <a:srgbClr val="4F81BD"/>
                </a:solidFill>
                <a:prstDash val="solid"/>
              </a:ln>
              <a:pattFill prst="pct50">
                <a:fgClr>
                  <a:srgbClr val="4F81BD"/>
                </a:fgClr>
                <a:bgClr>
                  <a:srgbClr val="4F81BD">
                    <a:lumMod val="20000"/>
                    <a:lumOff val="80000"/>
                  </a:srgbClr>
                </a:bgClr>
              </a:pattFill>
              <a:effectLst>
                <a:outerShdw dist="38100" dir="2640000" algn="bl" rotWithShape="0">
                  <a:srgbClr val="4F81BD"/>
                </a:outerShdw>
              </a:effectLst>
              <a:uLnTx/>
              <a:uFillTx/>
              <a:latin typeface="Arial" panose="020B0604020202020204"/>
              <a:ea typeface="微软雅黑" panose="020B0503020204020204" pitchFamily="34" charset="-122"/>
              <a:cs typeface="+mn-cs"/>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488197" y="2122300"/>
            <a:ext cx="8167607" cy="1496555"/>
          </a:xfrm>
          <a:prstGeom prst="rect">
            <a:avLst/>
          </a:prstGeom>
          <a:noFill/>
        </p:spPr>
        <p:txBody>
          <a:bodyPr wrap="square" rtlCol="0">
            <a:noAutofit/>
          </a:bodyPr>
          <a:lstStyle/>
          <a:p>
            <a:pPr marL="0" marR="0" lvl="0" indent="45720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rPr>
              <a:t>大脑中的化学物质，如多巴胺、去甲肾上腺素等，会直接影响我们的情绪和行为。例如，多巴胺的释放可以让我们感到快乐和兴奋，而去甲肾上腺素的释放则可以让我们感到紧张和焦虑。这些化学物质的不平衡可能导致情绪障碍和行为异常。</a:t>
            </a:r>
            <a:endParaRPr kumimoji="0" lang="zh-CN" altLang="en-US" sz="18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endParaRPr>
          </a:p>
        </p:txBody>
      </p:sp>
      <p:sp>
        <p:nvSpPr>
          <p:cNvPr id="11" name="矩形 10"/>
          <p:cNvSpPr/>
          <p:nvPr/>
        </p:nvSpPr>
        <p:spPr>
          <a:xfrm>
            <a:off x="488197" y="1075195"/>
            <a:ext cx="7950630" cy="523445"/>
          </a:xfrm>
          <a:prstGeom prst="rect">
            <a:avLst/>
          </a:prstGeom>
          <a:noFill/>
          <a:ln>
            <a:noFill/>
          </a:ln>
        </p:spPr>
        <p:txBody>
          <a:bodyPr wrap="none" rtlCol="0" anchor="t">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rPr>
              <a:t>大脑中的化学物质如何影响我们的情绪和行为？</a:t>
            </a:r>
            <a:endParaRPr kumimoji="0" lang="zh-CN" altLang="en-US" sz="2400" b="1" i="0" u="none" strike="noStrike" kern="1200" cap="none" spc="0" normalizeH="0" baseline="0" noProof="0" dirty="0">
              <a:ln w="12700">
                <a:solidFill>
                  <a:srgbClr val="4F81BD"/>
                </a:solidFill>
                <a:prstDash val="solid"/>
              </a:ln>
              <a:pattFill prst="pct50">
                <a:fgClr>
                  <a:srgbClr val="4F81BD"/>
                </a:fgClr>
                <a:bgClr>
                  <a:srgbClr val="4F81BD">
                    <a:lumMod val="20000"/>
                    <a:lumOff val="80000"/>
                  </a:srgbClr>
                </a:bgClr>
              </a:pattFill>
              <a:effectLst>
                <a:outerShdw dist="38100" dir="2640000" algn="bl" rotWithShape="0">
                  <a:srgbClr val="4F81BD"/>
                </a:outerShdw>
              </a:effectLst>
              <a:uLnTx/>
              <a:uFillTx/>
              <a:latin typeface="Arial" panose="020B0604020202020204"/>
              <a:ea typeface="微软雅黑" panose="020B0503020204020204" pitchFamily="34" charset="-122"/>
              <a:cs typeface="+mn-cs"/>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3" name="TextBox 41"/>
          <p:cNvSpPr>
            <a:spLocks noChangeArrowheads="1"/>
          </p:cNvSpPr>
          <p:nvPr/>
        </p:nvSpPr>
        <p:spPr bwMode="auto">
          <a:xfrm>
            <a:off x="1035282" y="1620656"/>
            <a:ext cx="6911276" cy="19697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zh-CN" altLang="en-US" sz="1600" dirty="0">
                <a:solidFill>
                  <a:schemeClr val="tx1">
                    <a:lumMod val="65000"/>
                    <a:lumOff val="35000"/>
                  </a:schemeClr>
                </a:solidFill>
                <a:latin typeface="思源黑体 CN Normal" panose="020B0400000000000000" charset="-122"/>
                <a:ea typeface="思源黑体 CN Normal" panose="020B0400000000000000" charset="-122"/>
                <a:sym typeface="微软雅黑" panose="020B0503020204020204" pitchFamily="34" charset="-122"/>
              </a:rPr>
              <a:t>神经递质（</a:t>
            </a:r>
            <a:r>
              <a:rPr lang="en-US" altLang="zh-CN" sz="1600" dirty="0">
                <a:solidFill>
                  <a:schemeClr val="tx1">
                    <a:lumMod val="65000"/>
                    <a:lumOff val="35000"/>
                  </a:schemeClr>
                </a:solidFill>
                <a:latin typeface="思源黑体 CN Normal" panose="020B0400000000000000" charset="-122"/>
                <a:ea typeface="思源黑体 CN Normal" panose="020B0400000000000000" charset="-122"/>
                <a:sym typeface="微软雅黑" panose="020B0503020204020204" pitchFamily="34" charset="-122"/>
              </a:rPr>
              <a:t>neurotransmitter</a:t>
            </a:r>
            <a:r>
              <a:rPr lang="zh-CN" altLang="en-US" sz="1600" dirty="0">
                <a:solidFill>
                  <a:schemeClr val="tx1">
                    <a:lumMod val="65000"/>
                    <a:lumOff val="35000"/>
                  </a:schemeClr>
                </a:solidFill>
                <a:latin typeface="思源黑体 CN Normal" panose="020B0400000000000000" charset="-122"/>
                <a:ea typeface="思源黑体 CN Normal" panose="020B0400000000000000" charset="-122"/>
                <a:sym typeface="微软雅黑" panose="020B0503020204020204" pitchFamily="34" charset="-122"/>
              </a:rPr>
              <a:t>）是神经元之间或神经元与效应器细胞之间传递信息的化学物质。</a:t>
            </a:r>
            <a:endParaRPr lang="en-US" altLang="zh-CN" sz="1600" dirty="0">
              <a:solidFill>
                <a:schemeClr val="tx1">
                  <a:lumMod val="65000"/>
                  <a:lumOff val="35000"/>
                </a:schemeClr>
              </a:solidFill>
              <a:latin typeface="思源黑体 CN Normal" panose="020B0400000000000000" charset="-122"/>
              <a:ea typeface="思源黑体 CN Normal" panose="020B0400000000000000" charset="-122"/>
              <a:sym typeface="微软雅黑" panose="020B0503020204020204" pitchFamily="34" charset="-122"/>
            </a:endParaRPr>
          </a:p>
          <a:p>
            <a:r>
              <a:rPr lang="zh-CN" altLang="en-US" sz="1600" dirty="0">
                <a:solidFill>
                  <a:schemeClr val="tx1">
                    <a:lumMod val="65000"/>
                    <a:lumOff val="35000"/>
                  </a:schemeClr>
                </a:solidFill>
                <a:latin typeface="思源黑体 CN Normal" panose="020B0400000000000000" charset="-122"/>
                <a:ea typeface="思源黑体 CN Normal" panose="020B0400000000000000" charset="-122"/>
                <a:sym typeface="微软雅黑" panose="020B0503020204020204" pitchFamily="34" charset="-122"/>
              </a:rPr>
              <a:t>根据神经递质的化学组成特点，主要有胆碱类、单胺类、氨基酸类，和神经肽类等。</a:t>
            </a:r>
            <a:endParaRPr lang="en-US" altLang="zh-CN" sz="1600" dirty="0">
              <a:solidFill>
                <a:schemeClr val="tx1">
                  <a:lumMod val="65000"/>
                  <a:lumOff val="35000"/>
                </a:schemeClr>
              </a:solidFill>
              <a:latin typeface="思源黑体 CN Normal" panose="020B0400000000000000" charset="-122"/>
              <a:ea typeface="思源黑体 CN Normal" panose="020B0400000000000000" charset="-122"/>
              <a:sym typeface="微软雅黑" panose="020B0503020204020204" pitchFamily="34" charset="-122"/>
            </a:endParaRPr>
          </a:p>
          <a:p>
            <a:r>
              <a:rPr lang="zh-CN" altLang="en-US" sz="1600" dirty="0">
                <a:solidFill>
                  <a:schemeClr val="tx1">
                    <a:lumMod val="65000"/>
                    <a:lumOff val="35000"/>
                  </a:schemeClr>
                </a:solidFill>
                <a:latin typeface="思源黑体 CN Normal" panose="020B0400000000000000" charset="-122"/>
                <a:ea typeface="思源黑体 CN Normal" panose="020B0400000000000000" charset="-122"/>
                <a:sym typeface="微软雅黑" panose="020B0503020204020204" pitchFamily="34" charset="-122"/>
              </a:rPr>
              <a:t>在大脑中发挥着相当重要的作用，负责着大脑神经之间的信息传递，维持着大脑功能的良好运行，可以影响我们的心理情绪和行为反应。</a:t>
            </a:r>
            <a:endParaRPr lang="en-US" altLang="zh-CN" sz="1600" dirty="0">
              <a:solidFill>
                <a:schemeClr val="tx1">
                  <a:lumMod val="65000"/>
                  <a:lumOff val="35000"/>
                </a:schemeClr>
              </a:solidFill>
              <a:latin typeface="思源黑体 CN Normal" panose="020B0400000000000000" charset="-122"/>
              <a:ea typeface="思源黑体 CN Normal" panose="020B0400000000000000" charset="-122"/>
              <a:sym typeface="微软雅黑" panose="020B0503020204020204" pitchFamily="34" charset="-122"/>
            </a:endParaRPr>
          </a:p>
          <a:p>
            <a:endParaRPr lang="en-US" altLang="zh-CN" sz="1600" dirty="0">
              <a:solidFill>
                <a:schemeClr val="tx1">
                  <a:lumMod val="65000"/>
                  <a:lumOff val="35000"/>
                </a:schemeClr>
              </a:solidFill>
              <a:latin typeface="思源黑体 CN Normal" panose="020B0400000000000000" charset="-122"/>
              <a:ea typeface="思源黑体 CN Normal" panose="020B0400000000000000" charset="-122"/>
              <a:sym typeface="微软雅黑" panose="020B0503020204020204" pitchFamily="34" charset="-122"/>
            </a:endParaRPr>
          </a:p>
          <a:p>
            <a:r>
              <a:rPr lang="zh-CN" altLang="en-US" sz="1600" dirty="0">
                <a:solidFill>
                  <a:schemeClr val="tx1">
                    <a:lumMod val="65000"/>
                    <a:lumOff val="35000"/>
                  </a:schemeClr>
                </a:solidFill>
                <a:latin typeface="思源黑体 CN Normal" panose="020B0400000000000000" charset="-122"/>
                <a:ea typeface="思源黑体 CN Normal" panose="020B0400000000000000" charset="-122"/>
                <a:sym typeface="微软雅黑" panose="020B0503020204020204" pitchFamily="34" charset="-122"/>
              </a:rPr>
              <a:t>接下来就介绍</a:t>
            </a:r>
            <a:r>
              <a:rPr lang="en-US" altLang="zh-CN" sz="1600" dirty="0">
                <a:solidFill>
                  <a:schemeClr val="tx1">
                    <a:lumMod val="65000"/>
                    <a:lumOff val="35000"/>
                  </a:schemeClr>
                </a:solidFill>
                <a:latin typeface="思源黑体 CN Normal" panose="020B0400000000000000" charset="-122"/>
                <a:ea typeface="思源黑体 CN Normal" panose="020B0400000000000000" charset="-122"/>
                <a:sym typeface="微软雅黑" panose="020B0503020204020204" pitchFamily="34" charset="-122"/>
              </a:rPr>
              <a:t>5</a:t>
            </a:r>
            <a:r>
              <a:rPr lang="zh-CN" altLang="en-US" sz="1600" dirty="0">
                <a:solidFill>
                  <a:schemeClr val="tx1">
                    <a:lumMod val="65000"/>
                    <a:lumOff val="35000"/>
                  </a:schemeClr>
                </a:solidFill>
                <a:latin typeface="思源黑体 CN Normal" panose="020B0400000000000000" charset="-122"/>
                <a:ea typeface="思源黑体 CN Normal" panose="020B0400000000000000" charset="-122"/>
                <a:sym typeface="微软雅黑" panose="020B0503020204020204" pitchFamily="34" charset="-122"/>
              </a:rPr>
              <a:t>种对脑的日常功能发挥着非常重要作用的神经递质。</a:t>
            </a:r>
            <a:endParaRPr lang="en-US" altLang="zh-CN" sz="1600" dirty="0">
              <a:solidFill>
                <a:schemeClr val="tx1">
                  <a:lumMod val="65000"/>
                  <a:lumOff val="35000"/>
                </a:schemeClr>
              </a:solidFill>
              <a:latin typeface="思源黑体 CN Normal" panose="020B0400000000000000" charset="-122"/>
              <a:ea typeface="思源黑体 CN Normal" panose="020B0400000000000000" charset="-122"/>
              <a:sym typeface="微软雅黑" panose="020B0503020204020204" pitchFamily="34" charset="-122"/>
            </a:endParaRPr>
          </a:p>
        </p:txBody>
      </p:sp>
      <p:sp>
        <p:nvSpPr>
          <p:cNvPr id="6154" name="TextBox 43"/>
          <p:cNvSpPr>
            <a:spLocks noChangeArrowheads="1"/>
          </p:cNvSpPr>
          <p:nvPr/>
        </p:nvSpPr>
        <p:spPr bwMode="auto">
          <a:xfrm>
            <a:off x="1306514" y="1008415"/>
            <a:ext cx="6911276"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zh-CN" altLang="en-US" sz="2800" b="1" dirty="0">
                <a:solidFill>
                  <a:schemeClr val="accent2">
                    <a:lumMod val="75000"/>
                  </a:schemeClr>
                </a:solidFill>
                <a:latin typeface="思源黑体 CN Normal" panose="020B0400000000000000" charset="-122"/>
                <a:ea typeface="思源黑体 CN Normal" panose="020B0400000000000000" charset="-122"/>
              </a:rPr>
              <a:t>大脑中重要的化学物质</a:t>
            </a:r>
            <a:r>
              <a:rPr lang="en-US" altLang="zh-CN" sz="2800" b="1" dirty="0">
                <a:solidFill>
                  <a:schemeClr val="accent2">
                    <a:lumMod val="75000"/>
                  </a:schemeClr>
                </a:solidFill>
                <a:latin typeface="思源黑体 CN Normal" panose="020B0400000000000000" charset="-122"/>
                <a:ea typeface="思源黑体 CN Normal" panose="020B0400000000000000" charset="-122"/>
              </a:rPr>
              <a:t>——</a:t>
            </a:r>
            <a:r>
              <a:rPr lang="zh-CN" altLang="en-US" sz="2800" b="1" dirty="0">
                <a:solidFill>
                  <a:schemeClr val="accent2">
                    <a:lumMod val="75000"/>
                  </a:schemeClr>
                </a:solidFill>
                <a:latin typeface="思源黑体 CN Normal" panose="020B0400000000000000" charset="-122"/>
                <a:ea typeface="思源黑体 CN Normal" panose="020B0400000000000000" charset="-122"/>
              </a:rPr>
              <a:t>神经递质</a:t>
            </a:r>
            <a:endParaRPr lang="zh-CN" altLang="en-US" sz="28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35" name="TextBox 34"/>
          <p:cNvSpPr txBox="1"/>
          <p:nvPr/>
        </p:nvSpPr>
        <p:spPr>
          <a:xfrm>
            <a:off x="395519" y="226724"/>
            <a:ext cx="1210588"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神经递质</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37" name="直接连接符 36"/>
          <p:cNvCxnSpPr/>
          <p:nvPr/>
        </p:nvCxnSpPr>
        <p:spPr>
          <a:xfrm>
            <a:off x="1591390"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8526778" y="13775"/>
            <a:ext cx="617221" cy="61305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6" fill="hold" grpId="0" nodeType="afterEffect">
                                  <p:stCondLst>
                                    <p:cond delay="0"/>
                                  </p:stCondLst>
                                  <p:childTnLst>
                                    <p:set>
                                      <p:cBhvr>
                                        <p:cTn id="6" dur="1" fill="hold">
                                          <p:stCondLst>
                                            <p:cond delay="0"/>
                                          </p:stCondLst>
                                        </p:cTn>
                                        <p:tgtEl>
                                          <p:spTgt spid="6154"/>
                                        </p:tgtEl>
                                        <p:attrNameLst>
                                          <p:attrName>style.visibility</p:attrName>
                                        </p:attrNameLst>
                                      </p:cBhvr>
                                      <p:to>
                                        <p:strVal val="visible"/>
                                      </p:to>
                                    </p:set>
                                    <p:anim calcmode="lin" valueType="num">
                                      <p:cBhvr>
                                        <p:cTn id="7" dur="500" fill="hold"/>
                                        <p:tgtEl>
                                          <p:spTgt spid="6154"/>
                                        </p:tgtEl>
                                        <p:attrNameLst>
                                          <p:attrName>ppt_w</p:attrName>
                                        </p:attrNameLst>
                                      </p:cBhvr>
                                      <p:tavLst>
                                        <p:tav tm="0">
                                          <p:val>
                                            <p:strVal val="(6*min(max(#ppt_w*#ppt_h,.3),1)-7.4)/-.7*#ppt_w"/>
                                          </p:val>
                                        </p:tav>
                                        <p:tav tm="100000">
                                          <p:val>
                                            <p:strVal val="#ppt_w"/>
                                          </p:val>
                                        </p:tav>
                                      </p:tavLst>
                                    </p:anim>
                                    <p:anim calcmode="lin" valueType="num">
                                      <p:cBhvr>
                                        <p:cTn id="8" dur="500" fill="hold"/>
                                        <p:tgtEl>
                                          <p:spTgt spid="6154"/>
                                        </p:tgtEl>
                                        <p:attrNameLst>
                                          <p:attrName>ppt_h</p:attrName>
                                        </p:attrNameLst>
                                      </p:cBhvr>
                                      <p:tavLst>
                                        <p:tav tm="0">
                                          <p:val>
                                            <p:strVal val="(6*min(max(#ppt_w*#ppt_h,.3),1)-7.4)/-.7*#ppt_h"/>
                                          </p:val>
                                        </p:tav>
                                        <p:tav tm="100000">
                                          <p:val>
                                            <p:strVal val="#ppt_h"/>
                                          </p:val>
                                        </p:tav>
                                      </p:tavLst>
                                    </p:anim>
                                    <p:anim calcmode="lin" valueType="num">
                                      <p:cBhvr>
                                        <p:cTn id="9" dur="500" fill="hold"/>
                                        <p:tgtEl>
                                          <p:spTgt spid="6154"/>
                                        </p:tgtEl>
                                        <p:attrNameLst>
                                          <p:attrName>ppt_x</p:attrName>
                                        </p:attrNameLst>
                                      </p:cBhvr>
                                      <p:tavLst>
                                        <p:tav tm="0">
                                          <p:val>
                                            <p:fltVal val="0.5"/>
                                          </p:val>
                                        </p:tav>
                                        <p:tav tm="100000">
                                          <p:val>
                                            <p:strVal val="#ppt_x"/>
                                          </p:val>
                                        </p:tav>
                                      </p:tavLst>
                                    </p:anim>
                                    <p:anim calcmode="lin" valueType="num">
                                      <p:cBhvr>
                                        <p:cTn id="10" dur="500" fill="hold"/>
                                        <p:tgtEl>
                                          <p:spTgt spid="6154"/>
                                        </p:tgtEl>
                                        <p:attrNameLst>
                                          <p:attrName>ppt_y</p:attrName>
                                        </p:attrNameLst>
                                      </p:cBhvr>
                                      <p:tavLst>
                                        <p:tav tm="0">
                                          <p:val>
                                            <p:strVal val="1+(6*min(max(#ppt_w*#ppt_h,.3),1)-7.4)/-.7*#ppt_h/2"/>
                                          </p:val>
                                        </p:tav>
                                        <p:tav tm="100000">
                                          <p:val>
                                            <p:strVal val="#ppt_y"/>
                                          </p:val>
                                        </p:tav>
                                      </p:tavLst>
                                    </p:anim>
                                  </p:childTnLst>
                                </p:cTn>
                              </p:par>
                            </p:childTnLst>
                          </p:cTn>
                        </p:par>
                        <p:par>
                          <p:cTn id="11" fill="hold">
                            <p:stCondLst>
                              <p:cond delay="500"/>
                            </p:stCondLst>
                            <p:childTnLst>
                              <p:par>
                                <p:cTn id="12" presetID="22" presetClass="entr" presetSubtype="4" fill="hold" grpId="0" nodeType="afterEffect">
                                  <p:stCondLst>
                                    <p:cond delay="0"/>
                                  </p:stCondLst>
                                  <p:childTnLst>
                                    <p:set>
                                      <p:cBhvr>
                                        <p:cTn id="13" dur="1" fill="hold">
                                          <p:stCondLst>
                                            <p:cond delay="0"/>
                                          </p:stCondLst>
                                        </p:cTn>
                                        <p:tgtEl>
                                          <p:spTgt spid="6153"/>
                                        </p:tgtEl>
                                        <p:attrNameLst>
                                          <p:attrName>style.visibility</p:attrName>
                                        </p:attrNameLst>
                                      </p:cBhvr>
                                      <p:to>
                                        <p:strVal val="visible"/>
                                      </p:to>
                                    </p:set>
                                    <p:animEffect transition="in" filter="wipe(down)">
                                      <p:cBhvr>
                                        <p:cTn id="14" dur="500"/>
                                        <p:tgtEl>
                                          <p:spTgt spid="61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53" grpId="0"/>
      <p:bldP spid="6154" grpId="0" bldLvl="0" autoUpdateAnimBg="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488197" y="2122300"/>
            <a:ext cx="8167607" cy="1496555"/>
          </a:xfrm>
          <a:prstGeom prst="rect">
            <a:avLst/>
          </a:prstGeom>
          <a:noFill/>
        </p:spPr>
        <p:txBody>
          <a:bodyPr wrap="square" rtlCol="0">
            <a:noAutofit/>
          </a:bodyPr>
          <a:lstStyle/>
          <a:p>
            <a:pPr marL="0" marR="0" lvl="0" indent="45720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rPr>
              <a:t>医学领域利用大脑中的化学物质来治疗疾病的方法有很多。例如，抗抑郁药物可以增加大脑中血清素的水平，从而改善抑郁症的症状；抗焦虑药物可以增加大脑中去甲肾上腺素的水平，从而缓解焦虑症状。此外，还有一些药物可以调节其他神经递质和激素的水平，从而治疗其他疾病。</a:t>
            </a:r>
            <a:endParaRPr kumimoji="0" lang="zh-CN" altLang="en-US" sz="18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endParaRPr>
          </a:p>
        </p:txBody>
      </p:sp>
      <p:sp>
        <p:nvSpPr>
          <p:cNvPr id="11" name="矩形 10"/>
          <p:cNvSpPr/>
          <p:nvPr/>
        </p:nvSpPr>
        <p:spPr>
          <a:xfrm>
            <a:off x="488197" y="1075195"/>
            <a:ext cx="7950630" cy="523445"/>
          </a:xfrm>
          <a:prstGeom prst="rect">
            <a:avLst/>
          </a:prstGeom>
          <a:noFill/>
          <a:ln>
            <a:noFill/>
          </a:ln>
        </p:spPr>
        <p:txBody>
          <a:bodyPr wrap="none" rtlCol="0" anchor="t">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rPr>
              <a:t>医学领域如何利用大脑中的化学物质来治疗疾病？</a:t>
            </a:r>
            <a:endParaRPr kumimoji="0" lang="zh-CN" altLang="en-US" sz="2400" b="1" i="0" u="none" strike="noStrike" kern="1200" cap="none" spc="0" normalizeH="0" baseline="0" noProof="0" dirty="0">
              <a:ln w="12700">
                <a:solidFill>
                  <a:srgbClr val="4F81BD"/>
                </a:solidFill>
                <a:prstDash val="solid"/>
              </a:ln>
              <a:pattFill prst="pct50">
                <a:fgClr>
                  <a:srgbClr val="4F81BD"/>
                </a:fgClr>
                <a:bgClr>
                  <a:srgbClr val="4F81BD">
                    <a:lumMod val="20000"/>
                    <a:lumOff val="80000"/>
                  </a:srgbClr>
                </a:bgClr>
              </a:pattFill>
              <a:effectLst>
                <a:outerShdw dist="38100" dir="2640000" algn="bl" rotWithShape="0">
                  <a:srgbClr val="4F81BD"/>
                </a:outerShdw>
              </a:effectLst>
              <a:uLnTx/>
              <a:uFillTx/>
              <a:latin typeface="Arial" panose="020B0604020202020204"/>
              <a:ea typeface="微软雅黑" panose="020B0503020204020204" pitchFamily="34" charset="-122"/>
              <a:cs typeface="+mn-cs"/>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627682" y="1231148"/>
            <a:ext cx="8167607" cy="2387707"/>
          </a:xfrm>
          <a:prstGeom prst="rect">
            <a:avLst/>
          </a:prstGeom>
          <a:noFill/>
        </p:spPr>
        <p:txBody>
          <a:bodyPr wrap="square" rtlCol="0">
            <a:noAutofit/>
          </a:bodyPr>
          <a:lstStyle/>
          <a:p>
            <a:pPr lvl="0" indent="457200"/>
            <a:r>
              <a:rPr kumimoji="0" lang="zh-CN" altLang="en-US" sz="20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rPr>
              <a:t>抗抑郁药物：抗抑郁药物</a:t>
            </a:r>
            <a:r>
              <a:rPr lang="zh-CN" altLang="en-US" sz="2000" dirty="0">
                <a:solidFill>
                  <a:prstClr val="black"/>
                </a:solidFill>
                <a:latin typeface="华文中宋" panose="02010600040101010101" charset="-122"/>
                <a:ea typeface="华文中宋" panose="02010600040101010101" charset="-122"/>
                <a:cs typeface="华文中宋" panose="02010600040101010101" charset="-122"/>
              </a:rPr>
              <a:t>中神经是医学领域中利用大脑化学物质治疗抑郁症的典型例子。抑郁症是一种与大脑递质</a:t>
            </a:r>
            <a:r>
              <a:rPr kumimoji="0" lang="zh-CN" altLang="en-US" sz="20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rPr>
              <a:t>不平衡相关的疾病。在抑郁症患者中，大脑中的血清素（也称为</a:t>
            </a:r>
            <a:r>
              <a:rPr kumimoji="0" lang="en-US" altLang="zh-CN" sz="20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rPr>
              <a:t>5-</a:t>
            </a:r>
            <a:r>
              <a:rPr kumimoji="0" lang="zh-CN" altLang="en-US" sz="20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rPr>
              <a:t>羟色胺）水平较低。因此，抗抑郁药物的设计旨在增加大脑中血清素的水平，从而改善抑郁症的症状。常用的抗抑郁药物包括选择性血清素再摄取抑制剂（</a:t>
            </a:r>
            <a:r>
              <a:rPr kumimoji="0" lang="en-US" altLang="zh-CN" sz="20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rPr>
              <a:t>SSRIs</a:t>
            </a:r>
            <a:r>
              <a:rPr kumimoji="0" lang="zh-CN" altLang="en-US" sz="20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rPr>
              <a:t>）和血清素和去甲肾上腺素再摄取抑制剂（</a:t>
            </a:r>
            <a:r>
              <a:rPr kumimoji="0" lang="en-US" altLang="zh-CN" sz="20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rPr>
              <a:t>SNRIs</a:t>
            </a:r>
            <a:r>
              <a:rPr kumimoji="0" lang="zh-CN" altLang="en-US" sz="20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rPr>
              <a:t>）。这些药物通过抑制血清素的再摄取，增加其在大脑中的可用性，从而改善抑郁症患者的情绪、兴趣和动力</a:t>
            </a:r>
            <a:r>
              <a:rPr kumimoji="0" lang="zh-CN" altLang="en-US" sz="18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rPr>
              <a:t>。</a:t>
            </a:r>
            <a:endParaRPr kumimoji="0" lang="zh-CN" altLang="en-US" sz="18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488196" y="1657351"/>
            <a:ext cx="8167607" cy="1496555"/>
          </a:xfrm>
          <a:prstGeom prst="rect">
            <a:avLst/>
          </a:prstGeom>
          <a:noFill/>
        </p:spPr>
        <p:txBody>
          <a:bodyPr wrap="square" rtlCol="0">
            <a:noAutofit/>
          </a:bodyPr>
          <a:lstStyle/>
          <a:p>
            <a:pPr marL="0" marR="0" lvl="0" indent="457200" algn="l"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rPr>
              <a:t>抗焦虑药物：抗焦虑药物是医学领域中利用大脑化学物质治疗焦虑症的另一个例子。焦虑症是一种与大脑中去甲肾上腺素水平较高的疾病。在焦虑症患者中，大脑中的去甲肾上腺素水平异常升高，导致过度警觉、紧张和恐惧。常用的抗焦虑药物包括苯二氮卓类药物和非苯二氮卓类药物。这些药物通过抑制去甲肾上腺素的活性，降低其在大脑中的水平，从而缓解焦虑症状。</a:t>
            </a:r>
            <a:endParaRPr kumimoji="0" lang="zh-CN" altLang="en-US" sz="20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endParaRPr>
          </a:p>
        </p:txBody>
      </p:sp>
      <p:sp>
        <p:nvSpPr>
          <p:cNvPr id="11" name="矩形 10"/>
          <p:cNvSpPr/>
          <p:nvPr/>
        </p:nvSpPr>
        <p:spPr>
          <a:xfrm>
            <a:off x="488197" y="1075195"/>
            <a:ext cx="7950630" cy="523445"/>
          </a:xfrm>
          <a:prstGeom prst="rect">
            <a:avLst/>
          </a:prstGeom>
          <a:noFill/>
          <a:ln>
            <a:noFill/>
          </a:ln>
        </p:spPr>
        <p:txBody>
          <a:bodyPr wrap="none" rtlCol="0" anchor="t">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1" i="0" u="none" strike="noStrike" kern="1200" cap="none" spc="0" normalizeH="0" baseline="0" noProof="0" dirty="0">
              <a:ln w="12700">
                <a:solidFill>
                  <a:srgbClr val="4F81BD"/>
                </a:solidFill>
                <a:prstDash val="solid"/>
              </a:ln>
              <a:pattFill prst="pct50">
                <a:fgClr>
                  <a:srgbClr val="4F81BD"/>
                </a:fgClr>
                <a:bgClr>
                  <a:srgbClr val="4F81BD">
                    <a:lumMod val="20000"/>
                    <a:lumOff val="80000"/>
                  </a:srgbClr>
                </a:bgClr>
              </a:pattFill>
              <a:effectLst>
                <a:outerShdw dist="38100" dir="2640000" algn="bl" rotWithShape="0">
                  <a:srgbClr val="4F81BD"/>
                </a:outerShdw>
              </a:effectLst>
              <a:uLnTx/>
              <a:uFillTx/>
              <a:latin typeface="Arial" panose="020B0604020202020204"/>
              <a:ea typeface="微软雅黑" panose="020B0503020204020204" pitchFamily="34" charset="-122"/>
              <a:cs typeface="+mn-cs"/>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581187" y="1618605"/>
            <a:ext cx="8167607" cy="1496555"/>
          </a:xfrm>
          <a:prstGeom prst="rect">
            <a:avLst/>
          </a:prstGeom>
          <a:noFill/>
        </p:spPr>
        <p:txBody>
          <a:bodyPr wrap="square" rtlCol="0">
            <a:noAutofit/>
          </a:bodyPr>
          <a:lstStyle/>
          <a:p>
            <a:pPr marL="0" marR="0" lvl="0" indent="457200" algn="l" defTabSz="914400" rtl="0" eaLnBrk="1" fontAlgn="auto" latinLnBrk="0" hangingPunct="1">
              <a:lnSpc>
                <a:spcPct val="100000"/>
              </a:lnSpc>
              <a:spcBef>
                <a:spcPts val="0"/>
              </a:spcBef>
              <a:spcAft>
                <a:spcPts val="0"/>
              </a:spcAft>
              <a:buClrTx/>
              <a:buSzTx/>
              <a:buFontTx/>
              <a:buNone/>
              <a:defRPr/>
            </a:pPr>
            <a:r>
              <a:rPr kumimoji="0" lang="zh-CN" altLang="en-US" sz="20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rPr>
              <a:t>其他药物：除了抗抑郁和抗焦虑药物外，还有许多其他药物可以调节大脑中的化学物质来治疗其他疾病。例如，抗精神病药物可以调节多巴胺的水平，用于治疗精神分裂症和其他精神疾病；抗帕金森药物可以调节多巴胺和其他神经递质的水平，用于治疗帕金森病；抗高血压药物可以调节血压和心率，通过影响神经递质和激素的水平来控制血压。</a:t>
            </a:r>
            <a:endParaRPr kumimoji="0" lang="zh-CN" altLang="en-US" sz="2000" b="0" i="0" u="none" strike="noStrike" kern="1200" cap="none" spc="0" normalizeH="0" baseline="0" noProof="0" dirty="0">
              <a:ln>
                <a:noFill/>
              </a:ln>
              <a:solidFill>
                <a:prstClr val="black"/>
              </a:solidFill>
              <a:effectLst/>
              <a:uLnTx/>
              <a:uFillTx/>
              <a:latin typeface="华文中宋" panose="02010600040101010101" charset="-122"/>
              <a:ea typeface="华文中宋" panose="02010600040101010101" charset="-122"/>
              <a:cs typeface="华文中宋" panose="02010600040101010101"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2915816" y="466515"/>
            <a:ext cx="3552056" cy="1410579"/>
          </a:xfrm>
          <a:prstGeom prst="rect">
            <a:avLst/>
          </a:prstGeom>
        </p:spPr>
        <p:txBody>
          <a:bodyPr wrap="square">
            <a:spAutoFit/>
          </a:bodyPr>
          <a:lstStyle/>
          <a:p>
            <a:pPr>
              <a:lnSpc>
                <a:spcPct val="150000"/>
              </a:lnSpc>
            </a:pPr>
            <a:r>
              <a:rPr lang="en-US" altLang="zh-CN" sz="6600" dirty="0">
                <a:solidFill>
                  <a:schemeClr val="accent2">
                    <a:lumMod val="75000"/>
                  </a:schemeClr>
                </a:solidFill>
                <a:latin typeface="Impact" panose="020B0806030902050204" pitchFamily="34" charset="0"/>
                <a:ea typeface="思源黑体 CN Normal" panose="020B0400000000000000" charset="-122"/>
              </a:rPr>
              <a:t>THANKS!</a:t>
            </a:r>
            <a:endParaRPr lang="zh-CN" altLang="en-US" sz="6600" b="0" dirty="0">
              <a:solidFill>
                <a:schemeClr val="accent2">
                  <a:lumMod val="75000"/>
                </a:schemeClr>
              </a:solidFill>
              <a:latin typeface="Impact" panose="020B0806030902050204" pitchFamily="34" charset="0"/>
              <a:ea typeface="思源黑体 CN Normal" panose="020B0400000000000000" charset="-122"/>
            </a:endParaRPr>
          </a:p>
        </p:txBody>
      </p:sp>
      <p:sp>
        <p:nvSpPr>
          <p:cNvPr id="25" name="矩形 24"/>
          <p:cNvSpPr/>
          <p:nvPr/>
        </p:nvSpPr>
        <p:spPr>
          <a:xfrm>
            <a:off x="1331640" y="1809570"/>
            <a:ext cx="6436704" cy="2031325"/>
          </a:xfrm>
          <a:prstGeom prst="rect">
            <a:avLst/>
          </a:prstGeom>
        </p:spPr>
        <p:txBody>
          <a:bodyPr wrap="square">
            <a:spAutoFit/>
          </a:bodyPr>
          <a:lstStyle/>
          <a:p>
            <a:pPr>
              <a:lnSpc>
                <a:spcPct val="150000"/>
              </a:lnSpc>
              <a:defRPr/>
            </a:pPr>
            <a:r>
              <a:rPr lang="zh-CN" altLang="en-US" sz="1400" kern="0" dirty="0">
                <a:solidFill>
                  <a:schemeClr val="tx1">
                    <a:lumMod val="65000"/>
                    <a:lumOff val="35000"/>
                  </a:schemeClr>
                </a:solidFill>
                <a:latin typeface="思源黑体 CN Normal" panose="020B0400000000000000" charset="-122"/>
                <a:ea typeface="思源黑体 CN Normal" panose="020B0400000000000000" charset="-122"/>
              </a:rPr>
              <a:t>         大学生活即将结束，在此，我要感谢所有教导我的老师和陪伴我一齐成长的同学，他们在我的大学生涯给予了很大的帮助。本论文能够顺利完成，要特别感谢我的导师</a:t>
            </a:r>
            <a:r>
              <a:rPr lang="en-US" altLang="zh-CN" sz="1400" kern="0" dirty="0">
                <a:solidFill>
                  <a:schemeClr val="tx1">
                    <a:lumMod val="65000"/>
                    <a:lumOff val="35000"/>
                  </a:schemeClr>
                </a:solidFill>
                <a:latin typeface="思源黑体 CN Normal" panose="020B0400000000000000" charset="-122"/>
                <a:ea typeface="思源黑体 CN Normal" panose="020B0400000000000000" charset="-122"/>
              </a:rPr>
              <a:t>XXX</a:t>
            </a:r>
            <a:r>
              <a:rPr lang="zh-CN" altLang="en-US" sz="1400" kern="0" dirty="0">
                <a:solidFill>
                  <a:schemeClr val="tx1">
                    <a:lumMod val="65000"/>
                    <a:lumOff val="35000"/>
                  </a:schemeClr>
                </a:solidFill>
                <a:latin typeface="思源黑体 CN Normal" panose="020B0400000000000000" charset="-122"/>
                <a:ea typeface="思源黑体 CN Normal" panose="020B0400000000000000" charset="-122"/>
              </a:rPr>
              <a:t>老师，</a:t>
            </a:r>
            <a:r>
              <a:rPr lang="en-US" altLang="zh-CN" sz="1400" dirty="0">
                <a:solidFill>
                  <a:schemeClr val="tx1">
                    <a:lumMod val="65000"/>
                    <a:lumOff val="35000"/>
                  </a:schemeClr>
                </a:solidFill>
                <a:latin typeface="思源黑体 CN Normal" panose="020B0400000000000000" charset="-122"/>
                <a:ea typeface="思源黑体 CN Normal" panose="020B0400000000000000" charset="-122"/>
              </a:rPr>
              <a:t>XXX</a:t>
            </a:r>
            <a:r>
              <a:rPr lang="zh-CN" altLang="en-US" sz="1400" dirty="0">
                <a:solidFill>
                  <a:schemeClr val="tx1">
                    <a:lumMod val="65000"/>
                    <a:lumOff val="35000"/>
                  </a:schemeClr>
                </a:solidFill>
                <a:latin typeface="思源黑体 CN Normal" panose="020B0400000000000000" charset="-122"/>
                <a:ea typeface="思源黑体 CN Normal" panose="020B0400000000000000" charset="-122"/>
              </a:rPr>
              <a:t>老师对该论文从选题，构思到最后定稿的各个环节给予细心指引与教导</a:t>
            </a:r>
            <a:r>
              <a:rPr lang="en-US" altLang="zh-CN" sz="1400" dirty="0">
                <a:solidFill>
                  <a:schemeClr val="tx1">
                    <a:lumMod val="65000"/>
                    <a:lumOff val="35000"/>
                  </a:schemeClr>
                </a:solidFill>
                <a:latin typeface="思源黑体 CN Normal" panose="020B0400000000000000" charset="-122"/>
                <a:ea typeface="思源黑体 CN Normal" panose="020B0400000000000000" charset="-122"/>
              </a:rPr>
              <a:t>,</a:t>
            </a:r>
            <a:r>
              <a:rPr lang="zh-CN" altLang="en-US" sz="1400" dirty="0">
                <a:solidFill>
                  <a:schemeClr val="tx1">
                    <a:lumMod val="65000"/>
                    <a:lumOff val="35000"/>
                  </a:schemeClr>
                </a:solidFill>
                <a:latin typeface="思源黑体 CN Normal" panose="020B0400000000000000" charset="-122"/>
                <a:ea typeface="思源黑体 CN Normal" panose="020B0400000000000000" charset="-122"/>
              </a:rPr>
              <a:t>使我得以最终完成毕业论文设计！</a:t>
            </a:r>
            <a:endParaRPr lang="en-US" altLang="zh-CN" sz="1400" dirty="0">
              <a:solidFill>
                <a:schemeClr val="tx1">
                  <a:lumMod val="65000"/>
                  <a:lumOff val="35000"/>
                </a:schemeClr>
              </a:solidFill>
              <a:latin typeface="思源黑体 CN Normal" panose="020B0400000000000000" charset="-122"/>
              <a:ea typeface="思源黑体 CN Normal" panose="020B0400000000000000" charset="-122"/>
            </a:endParaRPr>
          </a:p>
          <a:p>
            <a:pPr>
              <a:lnSpc>
                <a:spcPct val="150000"/>
              </a:lnSpc>
              <a:defRPr/>
            </a:pPr>
            <a:r>
              <a:rPr lang="en-US" altLang="zh-CN" sz="1400" dirty="0">
                <a:solidFill>
                  <a:schemeClr val="tx1">
                    <a:lumMod val="65000"/>
                    <a:lumOff val="35000"/>
                  </a:schemeClr>
                </a:solidFill>
                <a:latin typeface="思源黑体 CN Normal" panose="020B0400000000000000" charset="-122"/>
                <a:ea typeface="思源黑体 CN Normal" panose="020B0400000000000000" charset="-122"/>
              </a:rPr>
              <a:t>        </a:t>
            </a:r>
            <a:r>
              <a:rPr lang="zh-CN" altLang="en-US" sz="1400" dirty="0">
                <a:solidFill>
                  <a:schemeClr val="tx1">
                    <a:lumMod val="65000"/>
                    <a:lumOff val="35000"/>
                  </a:schemeClr>
                </a:solidFill>
                <a:latin typeface="思源黑体 CN Normal" panose="020B0400000000000000" charset="-122"/>
                <a:ea typeface="思源黑体 CN Normal" panose="020B0400000000000000" charset="-122"/>
              </a:rPr>
              <a:t>最后，我要向百忙之中抽时间对本文进行审阅，评议和参与本人论文答辩的各位老师表示感谢！</a:t>
            </a:r>
            <a:endParaRPr lang="zh-CN" altLang="en-US" sz="1400" kern="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26" name="矩形 25"/>
          <p:cNvSpPr/>
          <p:nvPr/>
        </p:nvSpPr>
        <p:spPr>
          <a:xfrm>
            <a:off x="3070008" y="3837498"/>
            <a:ext cx="3048000" cy="499624"/>
          </a:xfrm>
          <a:prstGeom prst="rect">
            <a:avLst/>
          </a:prstGeom>
        </p:spPr>
        <p:txBody>
          <a:bodyPr wrap="square">
            <a:spAutoFit/>
          </a:bodyPr>
          <a:lstStyle/>
          <a:p>
            <a:pPr>
              <a:lnSpc>
                <a:spcPct val="150000"/>
              </a:lnSpc>
            </a:pPr>
            <a:r>
              <a:rPr lang="zh-CN" altLang="en-US" sz="2000" b="0" dirty="0">
                <a:solidFill>
                  <a:schemeClr val="accent2">
                    <a:lumMod val="75000"/>
                  </a:schemeClr>
                </a:solidFill>
                <a:latin typeface="思源黑体 CN Normal" panose="020B0400000000000000" charset="-122"/>
                <a:ea typeface="思源黑体 CN Normal" panose="020B0400000000000000" charset="-122"/>
              </a:rPr>
              <a:t>恳请各位老师批评指正</a:t>
            </a:r>
            <a:r>
              <a:rPr lang="zh-CN" altLang="en-US" sz="2000" dirty="0">
                <a:solidFill>
                  <a:schemeClr val="accent2">
                    <a:lumMod val="75000"/>
                  </a:schemeClr>
                </a:solidFill>
                <a:latin typeface="思源黑体 CN Normal" panose="020B0400000000000000" charset="-122"/>
                <a:ea typeface="思源黑体 CN Normal" panose="020B0400000000000000" charset="-122"/>
              </a:rPr>
              <a:t>！</a:t>
            </a:r>
            <a:endParaRPr lang="zh-CN" altLang="en-US" sz="2000" b="0" dirty="0">
              <a:solidFill>
                <a:schemeClr val="accent2">
                  <a:lumMod val="75000"/>
                </a:schemeClr>
              </a:solidFill>
              <a:latin typeface="思源黑体 CN Normal" panose="020B0400000000000000" charset="-122"/>
              <a:ea typeface="思源黑体 CN Normal" panose="020B0400000000000000" charset="-122"/>
            </a:endParaRPr>
          </a:p>
        </p:txBody>
      </p:sp>
      <p:sp>
        <p:nvSpPr>
          <p:cNvPr id="10" name="TextBox 9"/>
          <p:cNvSpPr txBox="1"/>
          <p:nvPr/>
        </p:nvSpPr>
        <p:spPr>
          <a:xfrm>
            <a:off x="395519" y="226724"/>
            <a:ext cx="954107"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感谢语</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11" name="TextBox 10"/>
          <p:cNvSpPr txBox="1"/>
          <p:nvPr/>
        </p:nvSpPr>
        <p:spPr>
          <a:xfrm>
            <a:off x="1308419" y="290645"/>
            <a:ext cx="1401217"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THANK YOU</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12" name="直接连接符 11"/>
          <p:cNvCxnSpPr/>
          <p:nvPr/>
        </p:nvCxnSpPr>
        <p:spPr>
          <a:xfrm>
            <a:off x="1324354"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grpId="0" nodeType="afterEffect">
                                  <p:stCondLst>
                                    <p:cond delay="0"/>
                                  </p:stCondLst>
                                  <p:iterate type="lt">
                                    <p:tmPct val="40000"/>
                                  </p:iterate>
                                  <p:childTnLst>
                                    <p:set>
                                      <p:cBhvr>
                                        <p:cTn id="6" dur="1" fill="hold">
                                          <p:stCondLst>
                                            <p:cond delay="0"/>
                                          </p:stCondLst>
                                        </p:cTn>
                                        <p:tgtEl>
                                          <p:spTgt spid="24"/>
                                        </p:tgtEl>
                                        <p:attrNameLst>
                                          <p:attrName>style.visibility</p:attrName>
                                        </p:attrNameLst>
                                      </p:cBhvr>
                                      <p:to>
                                        <p:strVal val="visible"/>
                                      </p:to>
                                    </p:set>
                                    <p:anim calcmode="lin" valueType="num">
                                      <p:cBhvr>
                                        <p:cTn id="7" dur="250" fill="hold"/>
                                        <p:tgtEl>
                                          <p:spTgt spid="24"/>
                                        </p:tgtEl>
                                        <p:attrNameLst>
                                          <p:attrName>ppt_x</p:attrName>
                                        </p:attrNameLst>
                                      </p:cBhvr>
                                      <p:tavLst>
                                        <p:tav tm="0">
                                          <p:val>
                                            <p:strVal val="#ppt_x"/>
                                          </p:val>
                                        </p:tav>
                                        <p:tav tm="100000">
                                          <p:val>
                                            <p:strVal val="#ppt_x"/>
                                          </p:val>
                                        </p:tav>
                                      </p:tavLst>
                                    </p:anim>
                                    <p:anim calcmode="lin" valueType="num">
                                      <p:cBhvr>
                                        <p:cTn id="8" dur="250" fill="hold"/>
                                        <p:tgtEl>
                                          <p:spTgt spid="24"/>
                                        </p:tgtEl>
                                        <p:attrNameLst>
                                          <p:attrName>ppt_y</p:attrName>
                                        </p:attrNameLst>
                                      </p:cBhvr>
                                      <p:tavLst>
                                        <p:tav tm="0">
                                          <p:val>
                                            <p:strVal val="#ppt_y-#ppt_h/2"/>
                                          </p:val>
                                        </p:tav>
                                        <p:tav tm="100000">
                                          <p:val>
                                            <p:strVal val="#ppt_y"/>
                                          </p:val>
                                        </p:tav>
                                      </p:tavLst>
                                    </p:anim>
                                    <p:anim calcmode="lin" valueType="num">
                                      <p:cBhvr>
                                        <p:cTn id="9" dur="250" fill="hold"/>
                                        <p:tgtEl>
                                          <p:spTgt spid="24"/>
                                        </p:tgtEl>
                                        <p:attrNameLst>
                                          <p:attrName>ppt_w</p:attrName>
                                        </p:attrNameLst>
                                      </p:cBhvr>
                                      <p:tavLst>
                                        <p:tav tm="0">
                                          <p:val>
                                            <p:strVal val="#ppt_w"/>
                                          </p:val>
                                        </p:tav>
                                        <p:tav tm="100000">
                                          <p:val>
                                            <p:strVal val="#ppt_w"/>
                                          </p:val>
                                        </p:tav>
                                      </p:tavLst>
                                    </p:anim>
                                    <p:anim calcmode="lin" valueType="num">
                                      <p:cBhvr>
                                        <p:cTn id="10" dur="250" fill="hold"/>
                                        <p:tgtEl>
                                          <p:spTgt spid="24"/>
                                        </p:tgtEl>
                                        <p:attrNameLst>
                                          <p:attrName>ppt_h</p:attrName>
                                        </p:attrNameLst>
                                      </p:cBhvr>
                                      <p:tavLst>
                                        <p:tav tm="0">
                                          <p:val>
                                            <p:fltVal val="0"/>
                                          </p:val>
                                        </p:tav>
                                        <p:tav tm="100000">
                                          <p:val>
                                            <p:strVal val="#ppt_h"/>
                                          </p:val>
                                        </p:tav>
                                      </p:tavLst>
                                    </p:anim>
                                  </p:childTnLst>
                                </p:cTn>
                              </p:par>
                            </p:childTnLst>
                          </p:cTn>
                        </p:par>
                        <p:par>
                          <p:cTn id="11" fill="hold">
                            <p:stCondLst>
                              <p:cond delay="850"/>
                            </p:stCondLst>
                            <p:childTnLst>
                              <p:par>
                                <p:cTn id="12" presetID="22" presetClass="entr" presetSubtype="8" fill="hold" grpId="0" nodeType="afterEffect">
                                  <p:stCondLst>
                                    <p:cond delay="0"/>
                                  </p:stCondLst>
                                  <p:iterate type="lt">
                                    <p:tmPct val="30000"/>
                                  </p:iterate>
                                  <p:childTnLst>
                                    <p:set>
                                      <p:cBhvr>
                                        <p:cTn id="13" dur="1" fill="hold">
                                          <p:stCondLst>
                                            <p:cond delay="0"/>
                                          </p:stCondLst>
                                        </p:cTn>
                                        <p:tgtEl>
                                          <p:spTgt spid="25"/>
                                        </p:tgtEl>
                                        <p:attrNameLst>
                                          <p:attrName>style.visibility</p:attrName>
                                        </p:attrNameLst>
                                      </p:cBhvr>
                                      <p:to>
                                        <p:strVal val="visible"/>
                                      </p:to>
                                    </p:set>
                                    <p:animEffect transition="in" filter="wipe(left)">
                                      <p:cBhvr>
                                        <p:cTn id="14" dur="300"/>
                                        <p:tgtEl>
                                          <p:spTgt spid="25"/>
                                        </p:tgtEl>
                                      </p:cBhvr>
                                    </p:animEffect>
                                  </p:childTnLst>
                                </p:cTn>
                              </p:par>
                              <p:par>
                                <p:cTn id="15" presetID="36" presetClass="emph" presetSubtype="0" fill="hold" grpId="1" nodeType="withEffect">
                                  <p:stCondLst>
                                    <p:cond delay="0"/>
                                  </p:stCondLst>
                                  <p:iterate type="lt">
                                    <p:tmPct val="30000"/>
                                  </p:iterate>
                                  <p:childTnLst>
                                    <p:animScale>
                                      <p:cBhvr>
                                        <p:cTn id="16" dur="150" autoRev="1" fill="hold">
                                          <p:stCondLst>
                                            <p:cond delay="0"/>
                                          </p:stCondLst>
                                        </p:cTn>
                                        <p:tgtEl>
                                          <p:spTgt spid="25"/>
                                        </p:tgtEl>
                                      </p:cBhvr>
                                      <p:to x="80000" y="100000"/>
                                    </p:animScale>
                                    <p:anim by="(#ppt_w*0.10)" calcmode="lin" valueType="num">
                                      <p:cBhvr>
                                        <p:cTn id="17" dur="150" autoRev="1" fill="hold">
                                          <p:stCondLst>
                                            <p:cond delay="0"/>
                                          </p:stCondLst>
                                        </p:cTn>
                                        <p:tgtEl>
                                          <p:spTgt spid="25"/>
                                        </p:tgtEl>
                                        <p:attrNameLst>
                                          <p:attrName>ppt_x</p:attrName>
                                        </p:attrNameLst>
                                      </p:cBhvr>
                                    </p:anim>
                                    <p:anim by="(-#ppt_w*0.10)" calcmode="lin" valueType="num">
                                      <p:cBhvr>
                                        <p:cTn id="18" dur="150" autoRev="1" fill="hold">
                                          <p:stCondLst>
                                            <p:cond delay="0"/>
                                          </p:stCondLst>
                                        </p:cTn>
                                        <p:tgtEl>
                                          <p:spTgt spid="25"/>
                                        </p:tgtEl>
                                        <p:attrNameLst>
                                          <p:attrName>ppt_y</p:attrName>
                                        </p:attrNameLst>
                                      </p:cBhvr>
                                    </p:anim>
                                    <p:animRot by="-480000">
                                      <p:cBhvr>
                                        <p:cTn id="19" dur="150" autoRev="1" fill="hold">
                                          <p:stCondLst>
                                            <p:cond delay="0"/>
                                          </p:stCondLst>
                                        </p:cTn>
                                        <p:tgtEl>
                                          <p:spTgt spid="25"/>
                                        </p:tgtEl>
                                        <p:attrNameLst>
                                          <p:attrName>r</p:attrName>
                                        </p:attrNameLst>
                                      </p:cBhvr>
                                    </p:animRot>
                                  </p:childTnLst>
                                </p:cTn>
                              </p:par>
                            </p:childTnLst>
                          </p:cTn>
                        </p:par>
                        <p:par>
                          <p:cTn id="20" fill="hold">
                            <p:stCondLst>
                              <p:cond delay="17980"/>
                            </p:stCondLst>
                            <p:childTnLst>
                              <p:par>
                                <p:cTn id="21" presetID="42" presetClass="entr" presetSubtype="0" fill="hold" grpId="0" nodeType="after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1000"/>
                                        <p:tgtEl>
                                          <p:spTgt spid="26"/>
                                        </p:tgtEl>
                                      </p:cBhvr>
                                    </p:animEffect>
                                    <p:anim calcmode="lin" valueType="num">
                                      <p:cBhvr>
                                        <p:cTn id="24" dur="1000" fill="hold"/>
                                        <p:tgtEl>
                                          <p:spTgt spid="26"/>
                                        </p:tgtEl>
                                        <p:attrNameLst>
                                          <p:attrName>ppt_x</p:attrName>
                                        </p:attrNameLst>
                                      </p:cBhvr>
                                      <p:tavLst>
                                        <p:tav tm="0">
                                          <p:val>
                                            <p:strVal val="#ppt_x"/>
                                          </p:val>
                                        </p:tav>
                                        <p:tav tm="100000">
                                          <p:val>
                                            <p:strVal val="#ppt_x"/>
                                          </p:val>
                                        </p:tav>
                                      </p:tavLst>
                                    </p:anim>
                                    <p:anim calcmode="lin" valueType="num">
                                      <p:cBhvr>
                                        <p:cTn id="25"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5" grpId="1"/>
      <p:bldP spid="26"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905"/>
            <a:ext cx="9144000" cy="5143500"/>
          </a:xfrm>
          <a:prstGeom prst="rect">
            <a:avLst/>
          </a:prstGeom>
        </p:spPr>
      </p:pic>
      <p:pic>
        <p:nvPicPr>
          <p:cNvPr id="5" name="图片 4" descr="11"/>
          <p:cNvPicPr>
            <a:picLocks noChangeAspect="1"/>
          </p:cNvPicPr>
          <p:nvPr/>
        </p:nvPicPr>
        <p:blipFill>
          <a:blip r:embed="rId2"/>
          <a:srcRect r="59298"/>
          <a:stretch>
            <a:fillRect/>
          </a:stretch>
        </p:blipFill>
        <p:spPr>
          <a:xfrm>
            <a:off x="4445" y="-20320"/>
            <a:ext cx="4512471" cy="3464671"/>
          </a:xfrm>
          <a:prstGeom prst="rect">
            <a:avLst/>
          </a:prstGeom>
        </p:spPr>
      </p:pic>
      <p:sp>
        <p:nvSpPr>
          <p:cNvPr id="9" name="TextBox 1"/>
          <p:cNvSpPr txBox="1"/>
          <p:nvPr/>
        </p:nvSpPr>
        <p:spPr>
          <a:xfrm>
            <a:off x="1371359" y="3471934"/>
            <a:ext cx="5014000" cy="707858"/>
          </a:xfrm>
          <a:prstGeom prst="rect">
            <a:avLst/>
          </a:prstGeom>
          <a:noFill/>
        </p:spPr>
        <p:txBody>
          <a:bodyPr wrap="square" lIns="91413" tIns="45706" rIns="91413" bIns="45706" rtlCol="0">
            <a:spAutoFit/>
          </a:bodyPr>
          <a:lstStyle/>
          <a:p>
            <a:pPr algn="dist"/>
            <a:r>
              <a:rPr lang="zh-CN" altLang="en-US" sz="4000" b="1" dirty="0">
                <a:solidFill>
                  <a:schemeClr val="accent2">
                    <a:lumMod val="75000"/>
                  </a:schemeClr>
                </a:solidFill>
                <a:latin typeface="思源黑体 CN Normal" panose="020B0400000000000000" charset="-122"/>
                <a:ea typeface="思源黑体 CN Normal" panose="020B0400000000000000" charset="-122"/>
              </a:rPr>
              <a:t>南开大学</a:t>
            </a:r>
            <a:r>
              <a:rPr lang="en-US" altLang="zh-CN" sz="4000" b="1" dirty="0">
                <a:solidFill>
                  <a:schemeClr val="accent2">
                    <a:lumMod val="75000"/>
                  </a:schemeClr>
                </a:solidFill>
                <a:latin typeface="思源黑体 CN Normal" panose="020B0400000000000000" charset="-122"/>
                <a:ea typeface="思源黑体 CN Normal" panose="020B0400000000000000" charset="-122"/>
              </a:rPr>
              <a:t>PPT</a:t>
            </a:r>
            <a:r>
              <a:rPr lang="zh-CN" altLang="en-US" sz="4000" b="1" dirty="0">
                <a:solidFill>
                  <a:schemeClr val="accent2">
                    <a:lumMod val="75000"/>
                  </a:schemeClr>
                </a:solidFill>
                <a:latin typeface="思源黑体 CN Normal" panose="020B0400000000000000" charset="-122"/>
                <a:ea typeface="思源黑体 CN Normal" panose="020B0400000000000000" charset="-122"/>
              </a:rPr>
              <a:t>模板</a:t>
            </a:r>
            <a:endParaRPr lang="zh-CN" altLang="en-US" sz="4000" b="1" dirty="0">
              <a:solidFill>
                <a:schemeClr val="accent2">
                  <a:lumMod val="75000"/>
                </a:schemeClr>
              </a:solidFill>
              <a:latin typeface="思源黑体 CN Normal" panose="020B0400000000000000" charset="-122"/>
              <a:ea typeface="思源黑体 CN Normal" panose="020B0400000000000000" charset="-122"/>
            </a:endParaRPr>
          </a:p>
        </p:txBody>
      </p:sp>
      <p:grpSp>
        <p:nvGrpSpPr>
          <p:cNvPr id="10" name="组合 9"/>
          <p:cNvGrpSpPr/>
          <p:nvPr/>
        </p:nvGrpSpPr>
        <p:grpSpPr>
          <a:xfrm>
            <a:off x="5420299" y="4688052"/>
            <a:ext cx="3322545" cy="216024"/>
            <a:chOff x="2910958" y="4604579"/>
            <a:chExt cx="3322545" cy="216024"/>
          </a:xfrm>
          <a:solidFill>
            <a:schemeClr val="accent5"/>
          </a:solidFill>
        </p:grpSpPr>
        <p:sp>
          <p:nvSpPr>
            <p:cNvPr id="26" name="圆角矩形 25"/>
            <p:cNvSpPr/>
            <p:nvPr/>
          </p:nvSpPr>
          <p:spPr>
            <a:xfrm>
              <a:off x="2910958" y="4604579"/>
              <a:ext cx="1692173" cy="216024"/>
            </a:xfrm>
            <a:prstGeom prst="roundRect">
              <a:avLst/>
            </a:prstGeom>
            <a:solidFill>
              <a:srgbClr val="3F87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schemeClr val="bg1"/>
                  </a:solidFill>
                  <a:latin typeface="思源黑体 CN Normal" panose="020B0400000000000000" charset="-122"/>
                  <a:ea typeface="思源黑体 CN Normal" panose="020B0400000000000000" charset="-122"/>
                </a:rPr>
                <a:t>汇报人：小北</a:t>
              </a:r>
              <a:endParaRPr lang="zh-CN" altLang="en-US" sz="1200" dirty="0">
                <a:solidFill>
                  <a:schemeClr val="bg1"/>
                </a:solidFill>
                <a:latin typeface="思源黑体 CN Normal" panose="020B0400000000000000" charset="-122"/>
                <a:ea typeface="思源黑体 CN Normal" panose="020B0400000000000000" charset="-122"/>
              </a:endParaRPr>
            </a:p>
          </p:txBody>
        </p:sp>
        <p:sp>
          <p:nvSpPr>
            <p:cNvPr id="27" name="圆角矩形 26"/>
            <p:cNvSpPr/>
            <p:nvPr/>
          </p:nvSpPr>
          <p:spPr>
            <a:xfrm>
              <a:off x="4780313" y="4604579"/>
              <a:ext cx="1453190" cy="216024"/>
            </a:xfrm>
            <a:prstGeom prst="roundRect">
              <a:avLst/>
            </a:prstGeom>
            <a:solidFill>
              <a:srgbClr val="3F87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schemeClr val="bg1"/>
                  </a:solidFill>
                  <a:latin typeface="思源黑体 CN Normal" panose="020B0400000000000000" charset="-122"/>
                  <a:ea typeface="思源黑体 CN Normal" panose="020B0400000000000000" charset="-122"/>
                </a:rPr>
                <a:t>时间：</a:t>
              </a:r>
              <a:r>
                <a:rPr lang="en-US" altLang="zh-CN" sz="1200" dirty="0">
                  <a:solidFill>
                    <a:schemeClr val="bg1"/>
                  </a:solidFill>
                  <a:latin typeface="思源黑体 CN Normal" panose="020B0400000000000000" charset="-122"/>
                  <a:ea typeface="思源黑体 CN Normal" panose="020B0400000000000000" charset="-122"/>
                </a:rPr>
                <a:t>XX</a:t>
              </a:r>
              <a:r>
                <a:rPr lang="zh-CN" altLang="en-US" sz="1200" dirty="0">
                  <a:solidFill>
                    <a:schemeClr val="bg1"/>
                  </a:solidFill>
                  <a:latin typeface="思源黑体 CN Normal" panose="020B0400000000000000" charset="-122"/>
                  <a:ea typeface="思源黑体 CN Normal" panose="020B0400000000000000" charset="-122"/>
                </a:rPr>
                <a:t>年</a:t>
              </a:r>
              <a:r>
                <a:rPr lang="en-US" altLang="zh-CN" sz="1200" dirty="0">
                  <a:solidFill>
                    <a:schemeClr val="bg1"/>
                  </a:solidFill>
                  <a:latin typeface="思源黑体 CN Normal" panose="020B0400000000000000" charset="-122"/>
                  <a:ea typeface="思源黑体 CN Normal" panose="020B0400000000000000" charset="-122"/>
                </a:rPr>
                <a:t>XX</a:t>
              </a:r>
              <a:r>
                <a:rPr lang="zh-CN" altLang="en-US" sz="1200" dirty="0">
                  <a:solidFill>
                    <a:schemeClr val="bg1"/>
                  </a:solidFill>
                  <a:latin typeface="思源黑体 CN Normal" panose="020B0400000000000000" charset="-122"/>
                  <a:ea typeface="思源黑体 CN Normal" panose="020B0400000000000000" charset="-122"/>
                </a:rPr>
                <a:t>月</a:t>
              </a:r>
              <a:endParaRPr lang="zh-CN" altLang="en-US" sz="1200" dirty="0">
                <a:solidFill>
                  <a:schemeClr val="bg1"/>
                </a:solidFill>
                <a:latin typeface="思源黑体 CN Normal" panose="020B0400000000000000" charset="-122"/>
                <a:ea typeface="思源黑体 CN Normal" panose="020B0400000000000000"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edge">
                                      <p:cBhvr>
                                        <p:cTn id="7" dur="2000"/>
                                        <p:tgtEl>
                                          <p:spTgt spid="5"/>
                                        </p:tgtEl>
                                      </p:cBhvr>
                                    </p:animEffect>
                                  </p:childTnLst>
                                </p:cTn>
                              </p:par>
                            </p:childTnLst>
                          </p:cTn>
                        </p:par>
                        <p:par>
                          <p:cTn id="8" fill="hold">
                            <p:stCondLst>
                              <p:cond delay="2000"/>
                            </p:stCondLst>
                            <p:childTnLst>
                              <p:par>
                                <p:cTn id="9" presetID="2" presetClass="entr" presetSubtype="2" fill="hold" grpId="0" nodeType="afterEffect">
                                  <p:stCondLst>
                                    <p:cond delay="0"/>
                                  </p:stCondLst>
                                  <p:iterate type="lt">
                                    <p:tmPct val="23333"/>
                                  </p:iterate>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1+#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childTnLst>
                          </p:cTn>
                        </p:par>
                        <p:par>
                          <p:cTn id="13" fill="hold">
                            <p:stCondLst>
                              <p:cond delay="3433"/>
                            </p:stCondLst>
                            <p:childTnLst>
                              <p:par>
                                <p:cTn id="14" presetID="16" presetClass="entr" presetSubtype="21"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barn(inVertical)">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椭圆 34"/>
          <p:cNvSpPr/>
          <p:nvPr/>
        </p:nvSpPr>
        <p:spPr>
          <a:xfrm rot="5400000" flipV="1">
            <a:off x="6909553" y="2800571"/>
            <a:ext cx="1163726" cy="1476374"/>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29" name="圆角矩形 28"/>
          <p:cNvSpPr/>
          <p:nvPr/>
        </p:nvSpPr>
        <p:spPr>
          <a:xfrm>
            <a:off x="340082" y="1087889"/>
            <a:ext cx="8463831" cy="3812555"/>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ea typeface="思源黑体 CN Normal" panose="020B0400000000000000" charset="-122"/>
              </a:rPr>
              <a:t>抗脑衰老。</a:t>
            </a:r>
            <a:r>
              <a:rPr lang="en-US" altLang="zh-CN" sz="1200" dirty="0">
                <a:ea typeface="思源黑体 CN Normal" panose="020B0400000000000000" charset="-122"/>
              </a:rPr>
              <a:t>GABA</a:t>
            </a:r>
            <a:r>
              <a:rPr lang="zh-CN" altLang="en-US" sz="1200" dirty="0">
                <a:ea typeface="思源黑体 CN Normal" panose="020B0400000000000000" charset="-122"/>
              </a:rPr>
              <a:t>的减少可能会导致脑衰老。</a:t>
            </a:r>
            <a:endParaRPr lang="en-US" altLang="zh-CN" sz="1200" dirty="0">
              <a:ea typeface="思源黑体 CN Normal" panose="020B0400000000000000" charset="-122"/>
            </a:endParaRPr>
          </a:p>
          <a:p>
            <a:r>
              <a:rPr lang="zh-CN" altLang="en-US" sz="1200" dirty="0">
                <a:ea typeface="思源黑体 CN Normal" panose="020B0400000000000000" charset="-122"/>
              </a:rPr>
              <a:t>研究表明，老年恒河猴在补充</a:t>
            </a:r>
            <a:r>
              <a:rPr lang="en-US" altLang="zh-CN" sz="1200" dirty="0">
                <a:ea typeface="思源黑体 CN Normal" panose="020B0400000000000000" charset="-122"/>
              </a:rPr>
              <a:t>GABA</a:t>
            </a:r>
            <a:r>
              <a:rPr lang="zh-CN" altLang="en-US" sz="1200" dirty="0">
                <a:ea typeface="思源黑体 CN Normal" panose="020B0400000000000000" charset="-122"/>
              </a:rPr>
              <a:t>后，其大脑接近巅峰状态，而缺乏</a:t>
            </a:r>
            <a:r>
              <a:rPr lang="en-US" altLang="zh-CN" sz="1200" dirty="0">
                <a:ea typeface="思源黑体 CN Normal" panose="020B0400000000000000" charset="-122"/>
              </a:rPr>
              <a:t>GABA</a:t>
            </a:r>
            <a:r>
              <a:rPr lang="zh-CN" altLang="en-US" sz="1200" dirty="0">
                <a:ea typeface="思源黑体 CN Normal" panose="020B0400000000000000" charset="-122"/>
              </a:rPr>
              <a:t>会导致脑组织代谢缓慢，神经细胞出现一定程度的退化，甚至视觉选择力也有所下降。给老年短尾猴注入</a:t>
            </a:r>
            <a:r>
              <a:rPr lang="en-US" altLang="zh-CN" sz="1200" dirty="0">
                <a:ea typeface="思源黑体 CN Normal" panose="020B0400000000000000" charset="-122"/>
              </a:rPr>
              <a:t>GABA</a:t>
            </a:r>
            <a:r>
              <a:rPr lang="zh-CN" altLang="en-US" sz="1200" dirty="0">
                <a:ea typeface="思源黑体 CN Normal" panose="020B0400000000000000" charset="-122"/>
              </a:rPr>
              <a:t>，其衰老的神经细胞则表现出“年轻化”。</a:t>
            </a:r>
            <a:endParaRPr lang="zh-CN" altLang="en-US" sz="1200" dirty="0">
              <a:ea typeface="思源黑体 CN Normal" panose="020B0400000000000000" charset="-122"/>
            </a:endParaRPr>
          </a:p>
        </p:txBody>
      </p:sp>
      <p:sp>
        <p:nvSpPr>
          <p:cNvPr id="32" name="圆角矩形 31"/>
          <p:cNvSpPr/>
          <p:nvPr/>
        </p:nvSpPr>
        <p:spPr>
          <a:xfrm>
            <a:off x="340083" y="1087889"/>
            <a:ext cx="8463830" cy="729264"/>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33" name="TextBox 23"/>
          <p:cNvSpPr>
            <a:spLocks noChangeArrowheads="1"/>
          </p:cNvSpPr>
          <p:nvPr/>
        </p:nvSpPr>
        <p:spPr bwMode="auto">
          <a:xfrm>
            <a:off x="551790" y="1293933"/>
            <a:ext cx="8040413" cy="1046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just"/>
            <a:r>
              <a:rPr lang="zh-CN" altLang="en-US" sz="12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重要功能氨基酸，存在于脑灰质，</a:t>
            </a:r>
            <a:r>
              <a:rPr lang="en-US" altLang="zh-CN" sz="12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GABA</a:t>
            </a:r>
            <a:r>
              <a:rPr lang="zh-CN" altLang="en-US" sz="12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是大脑中存在最普遍的抑制性神经递质，参与多种代谢活动，具有很高生理活性。在人体中发挥很大的作用。</a:t>
            </a:r>
            <a:endParaRPr lang="en-US" altLang="zh-CN" sz="1200" dirty="0">
              <a:solidFill>
                <a:schemeClr val="bg1"/>
              </a:solidFill>
              <a:latin typeface="思源黑体 CN Normal" panose="020B0400000000000000" charset="-122"/>
              <a:ea typeface="思源黑体 CN Normal" panose="020B0400000000000000" charset="-122"/>
              <a:sym typeface="微软雅黑" panose="020B0503020204020204" pitchFamily="34" charset="-122"/>
            </a:endParaRPr>
          </a:p>
          <a:p>
            <a:pPr algn="just"/>
            <a:endParaRPr lang="en-US" altLang="zh-CN" sz="1200" dirty="0">
              <a:solidFill>
                <a:schemeClr val="bg1"/>
              </a:solidFill>
              <a:latin typeface="思源黑体 CN Normal" panose="020B0400000000000000" charset="-122"/>
              <a:ea typeface="思源黑体 CN Normal" panose="020B0400000000000000" charset="-122"/>
              <a:sym typeface="微软雅黑" panose="020B0503020204020204" pitchFamily="34" charset="-122"/>
            </a:endParaRPr>
          </a:p>
          <a:p>
            <a:pPr algn="just"/>
            <a:r>
              <a:rPr lang="zh-CN" altLang="en-US" sz="20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缓解焦虑</a:t>
            </a:r>
            <a:r>
              <a:rPr lang="zh-CN" altLang="en-US" sz="12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。当</a:t>
            </a:r>
            <a:r>
              <a:rPr lang="en-US" altLang="zh-CN" sz="12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GABA</a:t>
            </a:r>
            <a:r>
              <a:rPr lang="zh-CN" altLang="en-US" sz="12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水平降低的时候，人会体验到焦虑或者抑郁情绪。</a:t>
            </a:r>
            <a:endParaRPr lang="en-US" altLang="zh-CN" sz="1200" dirty="0">
              <a:solidFill>
                <a:schemeClr val="bg1"/>
              </a:solidFill>
              <a:latin typeface="思源黑体 CN Normal" panose="020B0400000000000000" charset="-122"/>
              <a:ea typeface="思源黑体 CN Normal" panose="020B0400000000000000" charset="-122"/>
              <a:sym typeface="微软雅黑" panose="020B0503020204020204" pitchFamily="34" charset="-122"/>
            </a:endParaRPr>
          </a:p>
          <a:p>
            <a:pPr algn="just"/>
            <a:r>
              <a:rPr lang="zh-CN" altLang="en-US" sz="12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常用于治疗焦虑类心理障碍的药物中。比如苯二氮卓类药物就是通过提高</a:t>
            </a:r>
            <a:r>
              <a:rPr lang="en-US" altLang="zh-CN" sz="12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GABA</a:t>
            </a:r>
            <a:r>
              <a:rPr lang="zh-CN" altLang="en-US" sz="12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的活性，来对焦虑进行调解的。</a:t>
            </a:r>
            <a:endParaRPr lang="en-US" altLang="zh-CN" sz="1200" b="1" dirty="0">
              <a:solidFill>
                <a:schemeClr val="bg1"/>
              </a:solidFill>
              <a:latin typeface="思源黑体 CN Normal" panose="020B0400000000000000" charset="-122"/>
              <a:ea typeface="思源黑体 CN Normal" panose="020B0400000000000000" charset="-122"/>
              <a:sym typeface="微软雅黑" panose="020B0503020204020204" pitchFamily="34" charset="-122"/>
            </a:endParaRPr>
          </a:p>
        </p:txBody>
      </p:sp>
      <p:sp>
        <p:nvSpPr>
          <p:cNvPr id="38" name="TextBox 24"/>
          <p:cNvSpPr>
            <a:spLocks noChangeArrowheads="1"/>
          </p:cNvSpPr>
          <p:nvPr/>
        </p:nvSpPr>
        <p:spPr bwMode="auto">
          <a:xfrm>
            <a:off x="1827276" y="731701"/>
            <a:ext cx="4960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r>
              <a:rPr lang="el-GR" altLang="zh-CN" sz="2400" b="1" dirty="0">
                <a:solidFill>
                  <a:schemeClr val="bg1"/>
                </a:solidFill>
                <a:highlight>
                  <a:srgbClr val="3F87D6"/>
                </a:highlight>
                <a:latin typeface="思源黑体 CN Normal" panose="020B0400000000000000" charset="-122"/>
                <a:ea typeface="思源黑体 CN Normal" panose="020B0400000000000000" charset="-122"/>
              </a:rPr>
              <a:t>γ</a:t>
            </a:r>
            <a:r>
              <a:rPr lang="zh-CN" altLang="el-GR" sz="2400" b="1" dirty="0">
                <a:solidFill>
                  <a:schemeClr val="bg1"/>
                </a:solidFill>
                <a:highlight>
                  <a:srgbClr val="3F87D6"/>
                </a:highlight>
                <a:latin typeface="思源黑体 CN Normal" panose="020B0400000000000000" charset="-122"/>
                <a:ea typeface="思源黑体 CN Normal" panose="020B0400000000000000" charset="-122"/>
              </a:rPr>
              <a:t>－</a:t>
            </a:r>
            <a:r>
              <a:rPr lang="zh-CN" altLang="en-US" sz="2400" b="1" dirty="0">
                <a:solidFill>
                  <a:schemeClr val="bg1"/>
                </a:solidFill>
                <a:highlight>
                  <a:srgbClr val="3F87D6"/>
                </a:highlight>
                <a:latin typeface="思源黑体 CN Normal" panose="020B0400000000000000" charset="-122"/>
                <a:ea typeface="思源黑体 CN Normal" panose="020B0400000000000000" charset="-122"/>
              </a:rPr>
              <a:t>氨基丁酸（</a:t>
            </a:r>
            <a:r>
              <a:rPr lang="en-US" altLang="zh-CN" sz="2400" b="1" dirty="0">
                <a:solidFill>
                  <a:schemeClr val="bg1"/>
                </a:solidFill>
                <a:highlight>
                  <a:srgbClr val="3F87D6"/>
                </a:highlight>
                <a:latin typeface="思源黑体 CN Normal" panose="020B0400000000000000" charset="-122"/>
                <a:ea typeface="思源黑体 CN Normal" panose="020B0400000000000000" charset="-122"/>
              </a:rPr>
              <a:t>GABA</a:t>
            </a:r>
            <a:r>
              <a:rPr lang="zh-CN" altLang="en-US" sz="2400" b="1" dirty="0">
                <a:solidFill>
                  <a:schemeClr val="bg1"/>
                </a:solidFill>
                <a:highlight>
                  <a:srgbClr val="3F87D6"/>
                </a:highlight>
                <a:latin typeface="思源黑体 CN Normal" panose="020B0400000000000000" charset="-122"/>
                <a:ea typeface="思源黑体 CN Normal" panose="020B0400000000000000" charset="-122"/>
              </a:rPr>
              <a:t>）</a:t>
            </a:r>
            <a:endParaRPr lang="zh-CN" altLang="en-US" sz="2400" b="1" dirty="0">
              <a:solidFill>
                <a:schemeClr val="bg1"/>
              </a:solidFill>
              <a:highlight>
                <a:srgbClr val="3F87D6"/>
              </a:highlight>
              <a:latin typeface="思源黑体 CN Normal" panose="020B0400000000000000" charset="-122"/>
              <a:ea typeface="思源黑体 CN Normal" panose="020B0400000000000000" charset="-122"/>
            </a:endParaRPr>
          </a:p>
        </p:txBody>
      </p:sp>
      <p:sp>
        <p:nvSpPr>
          <p:cNvPr id="39" name="TextBox 31"/>
          <p:cNvSpPr>
            <a:spLocks noChangeArrowheads="1"/>
          </p:cNvSpPr>
          <p:nvPr/>
        </p:nvSpPr>
        <p:spPr bwMode="auto">
          <a:xfrm>
            <a:off x="7219951" y="3140503"/>
            <a:ext cx="8747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endParaRPr lang="zh-CN" altLang="en-US" sz="2400" b="1" dirty="0">
              <a:solidFill>
                <a:schemeClr val="bg1"/>
              </a:solidFill>
              <a:latin typeface="思源黑体 CN Normal" panose="020B0400000000000000" charset="-122"/>
              <a:ea typeface="思源黑体 CN Normal" panose="020B0400000000000000" charset="-122"/>
            </a:endParaRPr>
          </a:p>
        </p:txBody>
      </p:sp>
      <p:sp>
        <p:nvSpPr>
          <p:cNvPr id="40" name="TextBox 25"/>
          <p:cNvSpPr>
            <a:spLocks noChangeArrowheads="1"/>
          </p:cNvSpPr>
          <p:nvPr/>
        </p:nvSpPr>
        <p:spPr bwMode="auto">
          <a:xfrm>
            <a:off x="646385" y="3538758"/>
            <a:ext cx="8087711" cy="1431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just"/>
            <a:r>
              <a:rPr lang="zh-CN" altLang="en-US" sz="20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促进睡眠。</a:t>
            </a:r>
            <a:endParaRPr lang="zh-CN" altLang="en-US" sz="2000" dirty="0">
              <a:solidFill>
                <a:schemeClr val="bg1"/>
              </a:solidFill>
              <a:latin typeface="思源黑体 CN Normal" panose="020B0400000000000000" charset="-122"/>
              <a:ea typeface="思源黑体 CN Normal" panose="020B0400000000000000" charset="-122"/>
              <a:sym typeface="微软雅黑" panose="020B0503020204020204" pitchFamily="34" charset="-122"/>
            </a:endParaRPr>
          </a:p>
          <a:p>
            <a:r>
              <a:rPr lang="zh-CN" altLang="en-US" sz="11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常用于镇静和促进睡眠的药物中。一些药物通过增加</a:t>
            </a:r>
            <a:r>
              <a:rPr lang="en-US" altLang="zh-CN" sz="11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GABA</a:t>
            </a:r>
            <a:r>
              <a:rPr lang="zh-CN" altLang="en-US" sz="11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受体的亲和力以加强</a:t>
            </a:r>
            <a:r>
              <a:rPr lang="en-US" altLang="zh-CN" sz="11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GABA</a:t>
            </a:r>
            <a:r>
              <a:rPr lang="zh-CN" altLang="en-US" sz="11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与识别位点的结合，也有一些药物能通过抑制</a:t>
            </a:r>
            <a:r>
              <a:rPr lang="en-US" altLang="zh-CN" sz="11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GABA</a:t>
            </a:r>
            <a:r>
              <a:rPr lang="zh-CN" altLang="en-US" sz="11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的分解以提高其在脑里的含量，也在一定程度上增加慢波睡眠时间。此外，</a:t>
            </a:r>
            <a:r>
              <a:rPr lang="en-US" altLang="zh-CN" sz="11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GABA</a:t>
            </a:r>
            <a:r>
              <a:rPr lang="zh-CN" altLang="en-US" sz="11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的中间代谢产物</a:t>
            </a:r>
            <a:r>
              <a:rPr lang="en-US" altLang="zh-CN" sz="11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——γ-</a:t>
            </a:r>
            <a:r>
              <a:rPr lang="zh-CN" altLang="en-US" sz="11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羟基丁酸（</a:t>
            </a:r>
            <a:r>
              <a:rPr lang="en-US" altLang="zh-CN" sz="11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GHB</a:t>
            </a:r>
            <a:r>
              <a:rPr lang="zh-CN" altLang="en-US" sz="11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），可以通过细胞膜上的特异性受体发挥对兴奋性神经元的抑制作用，进而改善机体睡眠。</a:t>
            </a:r>
            <a:endParaRPr lang="zh-CN" altLang="en-US" sz="1100" dirty="0">
              <a:solidFill>
                <a:schemeClr val="bg1"/>
              </a:solidFill>
              <a:latin typeface="思源黑体 CN Normal" panose="020B0400000000000000" charset="-122"/>
              <a:ea typeface="思源黑体 CN Normal" panose="020B0400000000000000" charset="-122"/>
              <a:sym typeface="微软雅黑" panose="020B0503020204020204" pitchFamily="34" charset="-122"/>
            </a:endParaRPr>
          </a:p>
          <a:p>
            <a:pPr algn="just"/>
            <a:endParaRPr lang="zh-CN" altLang="en-US" sz="2000" dirty="0">
              <a:solidFill>
                <a:schemeClr val="bg1"/>
              </a:solidFill>
              <a:latin typeface="思源黑体 CN Normal" panose="020B0400000000000000" charset="-122"/>
              <a:ea typeface="思源黑体 CN Normal" panose="020B0400000000000000" charset="-122"/>
              <a:sym typeface="微软雅黑" panose="020B0503020204020204" pitchFamily="34" charset="-122"/>
            </a:endParaRPr>
          </a:p>
          <a:p>
            <a:pPr algn="just"/>
            <a:endParaRPr lang="en-US" altLang="zh-CN" sz="2000" b="1" dirty="0">
              <a:solidFill>
                <a:schemeClr val="bg1"/>
              </a:solidFill>
              <a:latin typeface="思源黑体 CN Normal" panose="020B0400000000000000" charset="-122"/>
              <a:ea typeface="思源黑体 CN Normal" panose="020B0400000000000000" charset="-122"/>
              <a:sym typeface="微软雅黑" panose="020B0503020204020204" pitchFamily="34" charset="-122"/>
            </a:endParaRPr>
          </a:p>
        </p:txBody>
      </p:sp>
      <p:sp>
        <p:nvSpPr>
          <p:cNvPr id="34" name="TextBox 33"/>
          <p:cNvSpPr txBox="1"/>
          <p:nvPr/>
        </p:nvSpPr>
        <p:spPr>
          <a:xfrm>
            <a:off x="425728" y="290645"/>
            <a:ext cx="3434249" cy="338554"/>
          </a:xfrm>
          <a:prstGeom prst="rect">
            <a:avLst/>
          </a:prstGeom>
          <a:noFill/>
        </p:spPr>
        <p:txBody>
          <a:bodyPr wrap="square" rtlCol="0">
            <a:spAutoFit/>
          </a:bodyPr>
          <a:lstStyle/>
          <a:p>
            <a:r>
              <a:rPr lang="el-GR" altLang="zh-CN" sz="1600">
                <a:solidFill>
                  <a:schemeClr val="tx1">
                    <a:lumMod val="65000"/>
                    <a:lumOff val="35000"/>
                  </a:schemeClr>
                </a:solidFill>
                <a:latin typeface="思源黑体 CN Normal" panose="020B0400000000000000" charset="-122"/>
                <a:ea typeface="思源黑体 CN Normal" panose="020B0400000000000000" charset="-122"/>
              </a:rPr>
              <a:t>γ</a:t>
            </a:r>
            <a:r>
              <a:rPr lang="zh-CN" altLang="el-GR" sz="1600">
                <a:solidFill>
                  <a:schemeClr val="tx1">
                    <a:lumMod val="65000"/>
                    <a:lumOff val="35000"/>
                  </a:schemeClr>
                </a:solidFill>
                <a:latin typeface="思源黑体 CN Normal" panose="020B0400000000000000" charset="-122"/>
                <a:ea typeface="思源黑体 CN Normal" panose="020B0400000000000000" charset="-122"/>
              </a:rPr>
              <a:t>－</a:t>
            </a:r>
            <a:r>
              <a:rPr lang="zh-CN" altLang="en-US" sz="1600">
                <a:solidFill>
                  <a:schemeClr val="tx1">
                    <a:lumMod val="65000"/>
                    <a:lumOff val="35000"/>
                  </a:schemeClr>
                </a:solidFill>
                <a:latin typeface="思源黑体 CN Normal" panose="020B0400000000000000" charset="-122"/>
                <a:ea typeface="思源黑体 CN Normal" panose="020B0400000000000000" charset="-122"/>
              </a:rPr>
              <a:t>氨基丁酸（</a:t>
            </a:r>
            <a:r>
              <a:rPr lang="en-US" altLang="zh-CN" sz="1600">
                <a:solidFill>
                  <a:schemeClr val="tx1">
                    <a:lumMod val="65000"/>
                    <a:lumOff val="35000"/>
                  </a:schemeClr>
                </a:solidFill>
                <a:latin typeface="思源黑体 CN Normal" panose="020B0400000000000000" charset="-122"/>
                <a:ea typeface="思源黑体 CN Normal" panose="020B0400000000000000" charset="-122"/>
              </a:rPr>
              <a:t>GABA</a:t>
            </a:r>
            <a:r>
              <a:rPr lang="zh-CN" altLang="en-US" sz="1600">
                <a:solidFill>
                  <a:schemeClr val="tx1">
                    <a:lumMod val="65000"/>
                    <a:lumOff val="35000"/>
                  </a:schemeClr>
                </a:solidFill>
                <a:latin typeface="思源黑体 CN Normal" panose="020B0400000000000000" charset="-122"/>
                <a:ea typeface="思源黑体 CN Normal" panose="020B0400000000000000" charset="-122"/>
              </a:rPr>
              <a:t>）</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pic>
        <p:nvPicPr>
          <p:cNvPr id="13" name="图片 1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8526778" y="13775"/>
            <a:ext cx="617221" cy="613059"/>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p:cTn id="7" dur="500" fill="hold"/>
                                            <p:tgtEl>
                                              <p:spTgt spid="38"/>
                                            </p:tgtEl>
                                            <p:attrNameLst>
                                              <p:attrName>ppt_x</p:attrName>
                                            </p:attrNameLst>
                                          </p:cBhvr>
                                          <p:tavLst>
                                            <p:tav tm="0">
                                              <p:val>
                                                <p:strVal val="0-#ppt_w/2"/>
                                              </p:val>
                                            </p:tav>
                                            <p:tav tm="100000">
                                              <p:val>
                                                <p:strVal val="#ppt_x"/>
                                              </p:val>
                                            </p:tav>
                                          </p:tavLst>
                                        </p:anim>
                                        <p:anim calcmode="lin" valueType="num">
                                          <p:cBhvr>
                                            <p:cTn id="8" dur="500" fill="hold"/>
                                            <p:tgtEl>
                                              <p:spTgt spid="3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29"/>
                                            </p:tgtEl>
                                            <p:attrNameLst>
                                              <p:attrName>style.visibility</p:attrName>
                                            </p:attrNameLst>
                                          </p:cBhvr>
                                          <p:to>
                                            <p:strVal val="visible"/>
                                          </p:to>
                                        </p:set>
                                        <p:anim calcmode="lin" valueType="num">
                                          <p:cBhvr additive="base">
                                            <p:cTn id="12" dur="500" fill="hold"/>
                                            <p:tgtEl>
                                              <p:spTgt spid="29"/>
                                            </p:tgtEl>
                                            <p:attrNameLst>
                                              <p:attrName>ppt_x</p:attrName>
                                            </p:attrNameLst>
                                          </p:cBhvr>
                                          <p:tavLst>
                                            <p:tav tm="0">
                                              <p:val>
                                                <p:strVal val="1+#ppt_w/2"/>
                                              </p:val>
                                            </p:tav>
                                            <p:tav tm="100000">
                                              <p:val>
                                                <p:strVal val="#ppt_x"/>
                                              </p:val>
                                            </p:tav>
                                          </p:tavLst>
                                        </p:anim>
                                        <p:anim calcmode="lin" valueType="num">
                                          <p:cBhvr additive="base">
                                            <p:cTn id="13" dur="500" fill="hold"/>
                                            <p:tgtEl>
                                              <p:spTgt spid="29"/>
                                            </p:tgtEl>
                                            <p:attrNameLst>
                                              <p:attrName>ppt_y</p:attrName>
                                            </p:attrNameLst>
                                          </p:cBhvr>
                                          <p:tavLst>
                                            <p:tav tm="0">
                                              <p:val>
                                                <p:strVal val="#ppt_y"/>
                                              </p:val>
                                            </p:tav>
                                            <p:tav tm="100000">
                                              <p:val>
                                                <p:strVal val="#ppt_y"/>
                                              </p:val>
                                            </p:tav>
                                          </p:tavLst>
                                        </p:anim>
                                      </p:childTnLst>
                                    </p:cTn>
                                  </p:par>
                                  <p:par>
                                    <p:cTn id="14" presetID="2" presetClass="entr" presetSubtype="2" fill="hold" grpId="0" nodeType="withEffect">
                                      <p:stCondLst>
                                        <p:cond delay="0"/>
                                      </p:stCondLst>
                                      <p:childTnLst>
                                        <p:set>
                                          <p:cBhvr>
                                            <p:cTn id="15" dur="1" fill="hold">
                                              <p:stCondLst>
                                                <p:cond delay="0"/>
                                              </p:stCondLst>
                                            </p:cTn>
                                            <p:tgtEl>
                                              <p:spTgt spid="33"/>
                                            </p:tgtEl>
                                            <p:attrNameLst>
                                              <p:attrName>style.visibility</p:attrName>
                                            </p:attrNameLst>
                                          </p:cBhvr>
                                          <p:to>
                                            <p:strVal val="visible"/>
                                          </p:to>
                                        </p:set>
                                        <p:anim calcmode="lin" valueType="num">
                                          <p:cBhvr>
                                            <p:cTn id="16" dur="500" fill="hold"/>
                                            <p:tgtEl>
                                              <p:spTgt spid="33"/>
                                            </p:tgtEl>
                                            <p:attrNameLst>
                                              <p:attrName>ppt_x</p:attrName>
                                            </p:attrNameLst>
                                          </p:cBhvr>
                                          <p:tavLst>
                                            <p:tav tm="0">
                                              <p:val>
                                                <p:strVal val="1+#ppt_w/2"/>
                                              </p:val>
                                            </p:tav>
                                            <p:tav tm="100000">
                                              <p:val>
                                                <p:strVal val="#ppt_x"/>
                                              </p:val>
                                            </p:tav>
                                          </p:tavLst>
                                        </p:anim>
                                        <p:anim calcmode="lin" valueType="num">
                                          <p:cBhvr>
                                            <p:cTn id="17" dur="500" fill="hold"/>
                                            <p:tgtEl>
                                              <p:spTgt spid="33"/>
                                            </p:tgtEl>
                                            <p:attrNameLst>
                                              <p:attrName>ppt_y</p:attrName>
                                            </p:attrNameLst>
                                          </p:cBhvr>
                                          <p:tavLst>
                                            <p:tav tm="0">
                                              <p:val>
                                                <p:strVal val="#ppt_y"/>
                                              </p:val>
                                            </p:tav>
                                            <p:tav tm="100000">
                                              <p:val>
                                                <p:strVal val="#ppt_y"/>
                                              </p:val>
                                            </p:tav>
                                          </p:tavLst>
                                        </p:anim>
                                      </p:childTnLst>
                                    </p:cTn>
                                  </p:par>
                                </p:childTnLst>
                              </p:cTn>
                            </p:par>
                            <p:par>
                              <p:cTn id="18" fill="hold">
                                <p:stCondLst>
                                  <p:cond delay="1000"/>
                                </p:stCondLst>
                                <p:childTnLst>
                                  <p:par>
                                    <p:cTn id="19" presetID="2" presetClass="entr" presetSubtype="2" fill="hold" grpId="0" nodeType="afterEffect" p14:presetBounceEnd="40000">
                                      <p:stCondLst>
                                        <p:cond delay="0"/>
                                      </p:stCondLst>
                                      <p:childTnLst>
                                        <p:set>
                                          <p:cBhvr>
                                            <p:cTn id="20" dur="1" fill="hold">
                                              <p:stCondLst>
                                                <p:cond delay="0"/>
                                              </p:stCondLst>
                                            </p:cTn>
                                            <p:tgtEl>
                                              <p:spTgt spid="43"/>
                                            </p:tgtEl>
                                            <p:attrNameLst>
                                              <p:attrName>style.visibility</p:attrName>
                                            </p:attrNameLst>
                                          </p:cBhvr>
                                          <p:to>
                                            <p:strVal val="visible"/>
                                          </p:to>
                                        </p:set>
                                        <p:anim calcmode="lin" valueType="num" p14:bounceEnd="40000">
                                          <p:cBhvr additive="base">
                                            <p:cTn id="21" dur="500" fill="hold"/>
                                            <p:tgtEl>
                                              <p:spTgt spid="43"/>
                                            </p:tgtEl>
                                            <p:attrNameLst>
                                              <p:attrName>ppt_x</p:attrName>
                                            </p:attrNameLst>
                                          </p:cBhvr>
                                          <p:tavLst>
                                            <p:tav tm="0">
                                              <p:val>
                                                <p:strVal val="1+#ppt_w/2"/>
                                              </p:val>
                                            </p:tav>
                                            <p:tav tm="100000">
                                              <p:val>
                                                <p:strVal val="#ppt_x"/>
                                              </p:val>
                                            </p:tav>
                                          </p:tavLst>
                                        </p:anim>
                                        <p:anim calcmode="lin" valueType="num" p14:bounceEnd="40000">
                                          <p:cBhvr additive="base">
                                            <p:cTn id="22" dur="500" fill="hold"/>
                                            <p:tgtEl>
                                              <p:spTgt spid="43"/>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nodePh="1">
                                      <p:stCondLst>
                                        <p:cond delay="0"/>
                                      </p:stCondLst>
                                      <p:endCondLst>
                                        <p:cond evt="begin" delay="0">
                                          <p:tn val="23"/>
                                        </p:cond>
                                      </p:endCondLst>
                                      <p:childTnLst>
                                        <p:set>
                                          <p:cBhvr>
                                            <p:cTn id="24" dur="1" fill="hold">
                                              <p:stCondLst>
                                                <p:cond delay="0"/>
                                              </p:stCondLst>
                                            </p:cTn>
                                            <p:tgtEl>
                                              <p:spTgt spid="39"/>
                                            </p:tgtEl>
                                            <p:attrNameLst>
                                              <p:attrName>style.visibility</p:attrName>
                                            </p:attrNameLst>
                                          </p:cBhvr>
                                          <p:to>
                                            <p:strVal val="visible"/>
                                          </p:to>
                                        </p:set>
                                        <p:anim calcmode="lin" valueType="num">
                                          <p:cBhvr>
                                            <p:cTn id="25" dur="500" fill="hold"/>
                                            <p:tgtEl>
                                              <p:spTgt spid="39"/>
                                            </p:tgtEl>
                                            <p:attrNameLst>
                                              <p:attrName>ppt_x</p:attrName>
                                            </p:attrNameLst>
                                          </p:cBhvr>
                                          <p:tavLst>
                                            <p:tav tm="0">
                                              <p:val>
                                                <p:strVal val="1+#ppt_w/2"/>
                                              </p:val>
                                            </p:tav>
                                            <p:tav tm="100000">
                                              <p:val>
                                                <p:strVal val="#ppt_x"/>
                                              </p:val>
                                            </p:tav>
                                          </p:tavLst>
                                        </p:anim>
                                        <p:anim calcmode="lin" valueType="num">
                                          <p:cBhvr>
                                            <p:cTn id="26" dur="500" fill="hold"/>
                                            <p:tgtEl>
                                              <p:spTgt spid="39"/>
                                            </p:tgtEl>
                                            <p:attrNameLst>
                                              <p:attrName>ppt_y</p:attrName>
                                            </p:attrNameLst>
                                          </p:cBhvr>
                                          <p:tavLst>
                                            <p:tav tm="0">
                                              <p:val>
                                                <p:strVal val="#ppt_y"/>
                                              </p:val>
                                            </p:tav>
                                            <p:tav tm="100000">
                                              <p:val>
                                                <p:strVal val="#ppt_y"/>
                                              </p:val>
                                            </p:tav>
                                          </p:tavLst>
                                        </p:anim>
                                      </p:childTnLst>
                                    </p:cTn>
                                  </p:par>
                                </p:childTnLst>
                              </p:cTn>
                            </p:par>
                            <p:par>
                              <p:cTn id="27" fill="hold">
                                <p:stCondLst>
                                  <p:cond delay="1500"/>
                                </p:stCondLst>
                                <p:childTnLst>
                                  <p:par>
                                    <p:cTn id="28" presetID="2" presetClass="entr" presetSubtype="8" fill="hold" grpId="0" nodeType="afterEffect">
                                      <p:stCondLst>
                                        <p:cond delay="0"/>
                                      </p:stCondLst>
                                      <p:childTnLst>
                                        <p:set>
                                          <p:cBhvr>
                                            <p:cTn id="29" dur="1" fill="hold">
                                              <p:stCondLst>
                                                <p:cond delay="0"/>
                                              </p:stCondLst>
                                            </p:cTn>
                                            <p:tgtEl>
                                              <p:spTgt spid="32"/>
                                            </p:tgtEl>
                                            <p:attrNameLst>
                                              <p:attrName>style.visibility</p:attrName>
                                            </p:attrNameLst>
                                          </p:cBhvr>
                                          <p:to>
                                            <p:strVal val="visible"/>
                                          </p:to>
                                        </p:set>
                                        <p:anim calcmode="lin" valueType="num">
                                          <p:cBhvr additive="base">
                                            <p:cTn id="30" dur="500" fill="hold"/>
                                            <p:tgtEl>
                                              <p:spTgt spid="32"/>
                                            </p:tgtEl>
                                            <p:attrNameLst>
                                              <p:attrName>ppt_x</p:attrName>
                                            </p:attrNameLst>
                                          </p:cBhvr>
                                          <p:tavLst>
                                            <p:tav tm="0">
                                              <p:val>
                                                <p:strVal val="0-#ppt_w/2"/>
                                              </p:val>
                                            </p:tav>
                                            <p:tav tm="100000">
                                              <p:val>
                                                <p:strVal val="#ppt_x"/>
                                              </p:val>
                                            </p:tav>
                                          </p:tavLst>
                                        </p:anim>
                                        <p:anim calcmode="lin" valueType="num">
                                          <p:cBhvr additive="base">
                                            <p:cTn id="31" dur="500" fill="hold"/>
                                            <p:tgtEl>
                                              <p:spTgt spid="32"/>
                                            </p:tgtEl>
                                            <p:attrNameLst>
                                              <p:attrName>ppt_y</p:attrName>
                                            </p:attrNameLst>
                                          </p:cBhvr>
                                          <p:tavLst>
                                            <p:tav tm="0">
                                              <p:val>
                                                <p:strVal val="#ppt_y"/>
                                              </p:val>
                                            </p:tav>
                                            <p:tav tm="100000">
                                              <p:val>
                                                <p:strVal val="#ppt_y"/>
                                              </p:val>
                                            </p:tav>
                                          </p:tavLst>
                                        </p:anim>
                                      </p:childTnLst>
                                    </p:cTn>
                                  </p:par>
                                  <p:par>
                                    <p:cTn id="32" presetID="2" presetClass="entr" presetSubtype="8" fill="hold" grpId="0" nodeType="withEffect">
                                      <p:stCondLst>
                                        <p:cond delay="0"/>
                                      </p:stCondLst>
                                      <p:childTnLst>
                                        <p:set>
                                          <p:cBhvr>
                                            <p:cTn id="33" dur="1" fill="hold">
                                              <p:stCondLst>
                                                <p:cond delay="0"/>
                                              </p:stCondLst>
                                            </p:cTn>
                                            <p:tgtEl>
                                              <p:spTgt spid="40"/>
                                            </p:tgtEl>
                                            <p:attrNameLst>
                                              <p:attrName>style.visibility</p:attrName>
                                            </p:attrNameLst>
                                          </p:cBhvr>
                                          <p:to>
                                            <p:strVal val="visible"/>
                                          </p:to>
                                        </p:set>
                                        <p:anim calcmode="lin" valueType="num">
                                          <p:cBhvr>
                                            <p:cTn id="34" dur="500" fill="hold"/>
                                            <p:tgtEl>
                                              <p:spTgt spid="40"/>
                                            </p:tgtEl>
                                            <p:attrNameLst>
                                              <p:attrName>ppt_x</p:attrName>
                                            </p:attrNameLst>
                                          </p:cBhvr>
                                          <p:tavLst>
                                            <p:tav tm="0">
                                              <p:val>
                                                <p:strVal val="0-#ppt_w/2"/>
                                              </p:val>
                                            </p:tav>
                                            <p:tav tm="100000">
                                              <p:val>
                                                <p:strVal val="#ppt_x"/>
                                              </p:val>
                                            </p:tav>
                                          </p:tavLst>
                                        </p:anim>
                                        <p:anim calcmode="lin" valueType="num">
                                          <p:cBhvr>
                                            <p:cTn id="35" dur="500" fill="hold"/>
                                            <p:tgtEl>
                                              <p:spTgt spid="4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29" grpId="0" animBg="1"/>
          <p:bldP spid="32" grpId="0" animBg="1"/>
          <p:bldP spid="33" grpId="0" bldLvl="0" autoUpdateAnimBg="0"/>
          <p:bldP spid="38" grpId="0" bldLvl="0" autoUpdateAnimBg="0"/>
          <p:bldP spid="39" grpId="0" bldLvl="0" autoUpdateAnimBg="0"/>
          <p:bldP spid="40" grpId="0" bldLvl="0" autoUpdateAnimBg="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p:cTn id="7" dur="500" fill="hold"/>
                                            <p:tgtEl>
                                              <p:spTgt spid="38"/>
                                            </p:tgtEl>
                                            <p:attrNameLst>
                                              <p:attrName>ppt_x</p:attrName>
                                            </p:attrNameLst>
                                          </p:cBhvr>
                                          <p:tavLst>
                                            <p:tav tm="0">
                                              <p:val>
                                                <p:strVal val="0-#ppt_w/2"/>
                                              </p:val>
                                            </p:tav>
                                            <p:tav tm="100000">
                                              <p:val>
                                                <p:strVal val="#ppt_x"/>
                                              </p:val>
                                            </p:tav>
                                          </p:tavLst>
                                        </p:anim>
                                        <p:anim calcmode="lin" valueType="num">
                                          <p:cBhvr>
                                            <p:cTn id="8" dur="500" fill="hold"/>
                                            <p:tgtEl>
                                              <p:spTgt spid="3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29"/>
                                            </p:tgtEl>
                                            <p:attrNameLst>
                                              <p:attrName>style.visibility</p:attrName>
                                            </p:attrNameLst>
                                          </p:cBhvr>
                                          <p:to>
                                            <p:strVal val="visible"/>
                                          </p:to>
                                        </p:set>
                                        <p:anim calcmode="lin" valueType="num">
                                          <p:cBhvr additive="base">
                                            <p:cTn id="12" dur="500" fill="hold"/>
                                            <p:tgtEl>
                                              <p:spTgt spid="29"/>
                                            </p:tgtEl>
                                            <p:attrNameLst>
                                              <p:attrName>ppt_x</p:attrName>
                                            </p:attrNameLst>
                                          </p:cBhvr>
                                          <p:tavLst>
                                            <p:tav tm="0">
                                              <p:val>
                                                <p:strVal val="1+#ppt_w/2"/>
                                              </p:val>
                                            </p:tav>
                                            <p:tav tm="100000">
                                              <p:val>
                                                <p:strVal val="#ppt_x"/>
                                              </p:val>
                                            </p:tav>
                                          </p:tavLst>
                                        </p:anim>
                                        <p:anim calcmode="lin" valueType="num">
                                          <p:cBhvr additive="base">
                                            <p:cTn id="13" dur="500" fill="hold"/>
                                            <p:tgtEl>
                                              <p:spTgt spid="29"/>
                                            </p:tgtEl>
                                            <p:attrNameLst>
                                              <p:attrName>ppt_y</p:attrName>
                                            </p:attrNameLst>
                                          </p:cBhvr>
                                          <p:tavLst>
                                            <p:tav tm="0">
                                              <p:val>
                                                <p:strVal val="#ppt_y"/>
                                              </p:val>
                                            </p:tav>
                                            <p:tav tm="100000">
                                              <p:val>
                                                <p:strVal val="#ppt_y"/>
                                              </p:val>
                                            </p:tav>
                                          </p:tavLst>
                                        </p:anim>
                                      </p:childTnLst>
                                    </p:cTn>
                                  </p:par>
                                  <p:par>
                                    <p:cTn id="14" presetID="2" presetClass="entr" presetSubtype="2" fill="hold" grpId="0" nodeType="withEffect">
                                      <p:stCondLst>
                                        <p:cond delay="0"/>
                                      </p:stCondLst>
                                      <p:childTnLst>
                                        <p:set>
                                          <p:cBhvr>
                                            <p:cTn id="15" dur="1" fill="hold">
                                              <p:stCondLst>
                                                <p:cond delay="0"/>
                                              </p:stCondLst>
                                            </p:cTn>
                                            <p:tgtEl>
                                              <p:spTgt spid="33"/>
                                            </p:tgtEl>
                                            <p:attrNameLst>
                                              <p:attrName>style.visibility</p:attrName>
                                            </p:attrNameLst>
                                          </p:cBhvr>
                                          <p:to>
                                            <p:strVal val="visible"/>
                                          </p:to>
                                        </p:set>
                                        <p:anim calcmode="lin" valueType="num">
                                          <p:cBhvr>
                                            <p:cTn id="16" dur="500" fill="hold"/>
                                            <p:tgtEl>
                                              <p:spTgt spid="33"/>
                                            </p:tgtEl>
                                            <p:attrNameLst>
                                              <p:attrName>ppt_x</p:attrName>
                                            </p:attrNameLst>
                                          </p:cBhvr>
                                          <p:tavLst>
                                            <p:tav tm="0">
                                              <p:val>
                                                <p:strVal val="1+#ppt_w/2"/>
                                              </p:val>
                                            </p:tav>
                                            <p:tav tm="100000">
                                              <p:val>
                                                <p:strVal val="#ppt_x"/>
                                              </p:val>
                                            </p:tav>
                                          </p:tavLst>
                                        </p:anim>
                                        <p:anim calcmode="lin" valueType="num">
                                          <p:cBhvr>
                                            <p:cTn id="17" dur="500" fill="hold"/>
                                            <p:tgtEl>
                                              <p:spTgt spid="33"/>
                                            </p:tgtEl>
                                            <p:attrNameLst>
                                              <p:attrName>ppt_y</p:attrName>
                                            </p:attrNameLst>
                                          </p:cBhvr>
                                          <p:tavLst>
                                            <p:tav tm="0">
                                              <p:val>
                                                <p:strVal val="#ppt_y"/>
                                              </p:val>
                                            </p:tav>
                                            <p:tav tm="100000">
                                              <p:val>
                                                <p:strVal val="#ppt_y"/>
                                              </p:val>
                                            </p:tav>
                                          </p:tavLst>
                                        </p:anim>
                                      </p:childTnLst>
                                    </p:cTn>
                                  </p:par>
                                </p:childTnLst>
                              </p:cTn>
                            </p:par>
                            <p:par>
                              <p:cTn id="18" fill="hold">
                                <p:stCondLst>
                                  <p:cond delay="1000"/>
                                </p:stCondLst>
                                <p:childTnLst>
                                  <p:par>
                                    <p:cTn id="19" presetID="2" presetClass="entr" presetSubtype="2" fill="hold" grpId="0" nodeType="afterEffect">
                                      <p:stCondLst>
                                        <p:cond delay="0"/>
                                      </p:stCondLst>
                                      <p:childTnLst>
                                        <p:set>
                                          <p:cBhvr>
                                            <p:cTn id="20" dur="1" fill="hold">
                                              <p:stCondLst>
                                                <p:cond delay="0"/>
                                              </p:stCondLst>
                                            </p:cTn>
                                            <p:tgtEl>
                                              <p:spTgt spid="43"/>
                                            </p:tgtEl>
                                            <p:attrNameLst>
                                              <p:attrName>style.visibility</p:attrName>
                                            </p:attrNameLst>
                                          </p:cBhvr>
                                          <p:to>
                                            <p:strVal val="visible"/>
                                          </p:to>
                                        </p:set>
                                        <p:anim calcmode="lin" valueType="num">
                                          <p:cBhvr additive="base">
                                            <p:cTn id="21" dur="500" fill="hold"/>
                                            <p:tgtEl>
                                              <p:spTgt spid="43"/>
                                            </p:tgtEl>
                                            <p:attrNameLst>
                                              <p:attrName>ppt_x</p:attrName>
                                            </p:attrNameLst>
                                          </p:cBhvr>
                                          <p:tavLst>
                                            <p:tav tm="0">
                                              <p:val>
                                                <p:strVal val="1+#ppt_w/2"/>
                                              </p:val>
                                            </p:tav>
                                            <p:tav tm="100000">
                                              <p:val>
                                                <p:strVal val="#ppt_x"/>
                                              </p:val>
                                            </p:tav>
                                          </p:tavLst>
                                        </p:anim>
                                        <p:anim calcmode="lin" valueType="num">
                                          <p:cBhvr additive="base">
                                            <p:cTn id="22" dur="500" fill="hold"/>
                                            <p:tgtEl>
                                              <p:spTgt spid="43"/>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nodePh="1">
                                      <p:stCondLst>
                                        <p:cond delay="0"/>
                                      </p:stCondLst>
                                      <p:endCondLst>
                                        <p:cond evt="begin" delay="0">
                                          <p:tn val="23"/>
                                        </p:cond>
                                      </p:endCondLst>
                                      <p:childTnLst>
                                        <p:set>
                                          <p:cBhvr>
                                            <p:cTn id="24" dur="1" fill="hold">
                                              <p:stCondLst>
                                                <p:cond delay="0"/>
                                              </p:stCondLst>
                                            </p:cTn>
                                            <p:tgtEl>
                                              <p:spTgt spid="39"/>
                                            </p:tgtEl>
                                            <p:attrNameLst>
                                              <p:attrName>style.visibility</p:attrName>
                                            </p:attrNameLst>
                                          </p:cBhvr>
                                          <p:to>
                                            <p:strVal val="visible"/>
                                          </p:to>
                                        </p:set>
                                        <p:anim calcmode="lin" valueType="num">
                                          <p:cBhvr>
                                            <p:cTn id="25" dur="500" fill="hold"/>
                                            <p:tgtEl>
                                              <p:spTgt spid="39"/>
                                            </p:tgtEl>
                                            <p:attrNameLst>
                                              <p:attrName>ppt_x</p:attrName>
                                            </p:attrNameLst>
                                          </p:cBhvr>
                                          <p:tavLst>
                                            <p:tav tm="0">
                                              <p:val>
                                                <p:strVal val="1+#ppt_w/2"/>
                                              </p:val>
                                            </p:tav>
                                            <p:tav tm="100000">
                                              <p:val>
                                                <p:strVal val="#ppt_x"/>
                                              </p:val>
                                            </p:tav>
                                          </p:tavLst>
                                        </p:anim>
                                        <p:anim calcmode="lin" valueType="num">
                                          <p:cBhvr>
                                            <p:cTn id="26" dur="500" fill="hold"/>
                                            <p:tgtEl>
                                              <p:spTgt spid="39"/>
                                            </p:tgtEl>
                                            <p:attrNameLst>
                                              <p:attrName>ppt_y</p:attrName>
                                            </p:attrNameLst>
                                          </p:cBhvr>
                                          <p:tavLst>
                                            <p:tav tm="0">
                                              <p:val>
                                                <p:strVal val="#ppt_y"/>
                                              </p:val>
                                            </p:tav>
                                            <p:tav tm="100000">
                                              <p:val>
                                                <p:strVal val="#ppt_y"/>
                                              </p:val>
                                            </p:tav>
                                          </p:tavLst>
                                        </p:anim>
                                      </p:childTnLst>
                                    </p:cTn>
                                  </p:par>
                                </p:childTnLst>
                              </p:cTn>
                            </p:par>
                            <p:par>
                              <p:cTn id="27" fill="hold">
                                <p:stCondLst>
                                  <p:cond delay="1500"/>
                                </p:stCondLst>
                                <p:childTnLst>
                                  <p:par>
                                    <p:cTn id="28" presetID="2" presetClass="entr" presetSubtype="8" fill="hold" grpId="0" nodeType="afterEffect">
                                      <p:stCondLst>
                                        <p:cond delay="0"/>
                                      </p:stCondLst>
                                      <p:childTnLst>
                                        <p:set>
                                          <p:cBhvr>
                                            <p:cTn id="29" dur="1" fill="hold">
                                              <p:stCondLst>
                                                <p:cond delay="0"/>
                                              </p:stCondLst>
                                            </p:cTn>
                                            <p:tgtEl>
                                              <p:spTgt spid="32"/>
                                            </p:tgtEl>
                                            <p:attrNameLst>
                                              <p:attrName>style.visibility</p:attrName>
                                            </p:attrNameLst>
                                          </p:cBhvr>
                                          <p:to>
                                            <p:strVal val="visible"/>
                                          </p:to>
                                        </p:set>
                                        <p:anim calcmode="lin" valueType="num">
                                          <p:cBhvr additive="base">
                                            <p:cTn id="30" dur="500" fill="hold"/>
                                            <p:tgtEl>
                                              <p:spTgt spid="32"/>
                                            </p:tgtEl>
                                            <p:attrNameLst>
                                              <p:attrName>ppt_x</p:attrName>
                                            </p:attrNameLst>
                                          </p:cBhvr>
                                          <p:tavLst>
                                            <p:tav tm="0">
                                              <p:val>
                                                <p:strVal val="0-#ppt_w/2"/>
                                              </p:val>
                                            </p:tav>
                                            <p:tav tm="100000">
                                              <p:val>
                                                <p:strVal val="#ppt_x"/>
                                              </p:val>
                                            </p:tav>
                                          </p:tavLst>
                                        </p:anim>
                                        <p:anim calcmode="lin" valueType="num">
                                          <p:cBhvr additive="base">
                                            <p:cTn id="31" dur="500" fill="hold"/>
                                            <p:tgtEl>
                                              <p:spTgt spid="32"/>
                                            </p:tgtEl>
                                            <p:attrNameLst>
                                              <p:attrName>ppt_y</p:attrName>
                                            </p:attrNameLst>
                                          </p:cBhvr>
                                          <p:tavLst>
                                            <p:tav tm="0">
                                              <p:val>
                                                <p:strVal val="#ppt_y"/>
                                              </p:val>
                                            </p:tav>
                                            <p:tav tm="100000">
                                              <p:val>
                                                <p:strVal val="#ppt_y"/>
                                              </p:val>
                                            </p:tav>
                                          </p:tavLst>
                                        </p:anim>
                                      </p:childTnLst>
                                    </p:cTn>
                                  </p:par>
                                  <p:par>
                                    <p:cTn id="32" presetID="2" presetClass="entr" presetSubtype="8" fill="hold" grpId="0" nodeType="withEffect">
                                      <p:stCondLst>
                                        <p:cond delay="0"/>
                                      </p:stCondLst>
                                      <p:childTnLst>
                                        <p:set>
                                          <p:cBhvr>
                                            <p:cTn id="33" dur="1" fill="hold">
                                              <p:stCondLst>
                                                <p:cond delay="0"/>
                                              </p:stCondLst>
                                            </p:cTn>
                                            <p:tgtEl>
                                              <p:spTgt spid="40"/>
                                            </p:tgtEl>
                                            <p:attrNameLst>
                                              <p:attrName>style.visibility</p:attrName>
                                            </p:attrNameLst>
                                          </p:cBhvr>
                                          <p:to>
                                            <p:strVal val="visible"/>
                                          </p:to>
                                        </p:set>
                                        <p:anim calcmode="lin" valueType="num">
                                          <p:cBhvr>
                                            <p:cTn id="34" dur="500" fill="hold"/>
                                            <p:tgtEl>
                                              <p:spTgt spid="40"/>
                                            </p:tgtEl>
                                            <p:attrNameLst>
                                              <p:attrName>ppt_x</p:attrName>
                                            </p:attrNameLst>
                                          </p:cBhvr>
                                          <p:tavLst>
                                            <p:tav tm="0">
                                              <p:val>
                                                <p:strVal val="0-#ppt_w/2"/>
                                              </p:val>
                                            </p:tav>
                                            <p:tav tm="100000">
                                              <p:val>
                                                <p:strVal val="#ppt_x"/>
                                              </p:val>
                                            </p:tav>
                                          </p:tavLst>
                                        </p:anim>
                                        <p:anim calcmode="lin" valueType="num">
                                          <p:cBhvr>
                                            <p:cTn id="35" dur="500" fill="hold"/>
                                            <p:tgtEl>
                                              <p:spTgt spid="4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29" grpId="0" animBg="1"/>
          <p:bldP spid="32" grpId="0" animBg="1"/>
          <p:bldP spid="33" grpId="0" bldLvl="0" autoUpdateAnimBg="0"/>
          <p:bldP spid="38" grpId="0" bldLvl="0" autoUpdateAnimBg="0"/>
          <p:bldP spid="39" grpId="0" bldLvl="0" autoUpdateAnimBg="0"/>
          <p:bldP spid="40" grpId="0" bldLvl="0" autoUpdateAnimBg="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31843" y="647806"/>
            <a:ext cx="8193184" cy="1437125"/>
          </a:xfrm>
          <a:prstGeom prst="rect">
            <a:avLst/>
          </a:prstGeom>
          <a:noFill/>
        </p:spPr>
        <p:txBody>
          <a:bodyPr wrap="square" rtlCol="0">
            <a:spAutoFit/>
          </a:bodyPr>
          <a:lstStyle/>
          <a:p>
            <a:pPr algn="ctr">
              <a:lnSpc>
                <a:spcPct val="130000"/>
              </a:lnSpc>
            </a:pPr>
            <a:r>
              <a:rPr lang="zh-CN" altLang="en-US" sz="2400" dirty="0">
                <a:solidFill>
                  <a:schemeClr val="accent2">
                    <a:lumMod val="75000"/>
                  </a:schemeClr>
                </a:solidFill>
                <a:latin typeface="思源黑体 CN Normal" panose="020B0400000000000000" charset="-122"/>
                <a:ea typeface="思源黑体 CN Normal" panose="020B0400000000000000" charset="-122"/>
              </a:rPr>
              <a:t>乙酰胆碱（</a:t>
            </a:r>
            <a:r>
              <a:rPr lang="en-US" altLang="zh-CN" sz="2400" dirty="0">
                <a:solidFill>
                  <a:schemeClr val="accent2">
                    <a:lumMod val="75000"/>
                  </a:schemeClr>
                </a:solidFill>
                <a:latin typeface="思源黑体 CN Normal" panose="020B0400000000000000" charset="-122"/>
                <a:ea typeface="思源黑体 CN Normal" panose="020B0400000000000000" charset="-122"/>
              </a:rPr>
              <a:t>ACH</a:t>
            </a:r>
            <a:r>
              <a:rPr lang="zh-CN" altLang="en-US" sz="2400" dirty="0">
                <a:solidFill>
                  <a:schemeClr val="accent2">
                    <a:lumMod val="75000"/>
                  </a:schemeClr>
                </a:solidFill>
                <a:latin typeface="思源黑体 CN Normal" panose="020B0400000000000000" charset="-122"/>
                <a:ea typeface="思源黑体 CN Normal" panose="020B0400000000000000" charset="-122"/>
              </a:rPr>
              <a:t>）</a:t>
            </a:r>
            <a:endParaRPr lang="en-US" altLang="zh-CN" sz="2400" dirty="0">
              <a:solidFill>
                <a:schemeClr val="accent2">
                  <a:lumMod val="75000"/>
                </a:schemeClr>
              </a:solidFill>
              <a:latin typeface="思源黑体 CN Normal" panose="020B0400000000000000" charset="-122"/>
              <a:ea typeface="思源黑体 CN Normal" panose="020B0400000000000000" charset="-122"/>
            </a:endParaRPr>
          </a:p>
          <a:p>
            <a:pPr>
              <a:lnSpc>
                <a:spcPct val="130000"/>
              </a:lnSpc>
            </a:pPr>
            <a:endParaRPr lang="en-US" altLang="zh-CN" sz="800" dirty="0">
              <a:solidFill>
                <a:schemeClr val="tx1">
                  <a:lumMod val="65000"/>
                  <a:lumOff val="35000"/>
                </a:schemeClr>
              </a:solidFill>
              <a:latin typeface="思源黑体 CN Normal" panose="020B0400000000000000" charset="-122"/>
              <a:ea typeface="思源黑体 CN Normal" panose="020B0400000000000000" charset="-122"/>
            </a:endParaRPr>
          </a:p>
          <a:p>
            <a:pPr>
              <a:lnSpc>
                <a:spcPct val="130000"/>
              </a:lnSpc>
            </a:pPr>
            <a:r>
              <a:rPr lang="en-US" altLang="zh-CN" sz="1400" dirty="0">
                <a:solidFill>
                  <a:schemeClr val="tx1">
                    <a:lumMod val="65000"/>
                    <a:lumOff val="35000"/>
                  </a:schemeClr>
                </a:solidFill>
                <a:latin typeface="思源黑体 CN Normal" panose="020B0400000000000000" charset="-122"/>
                <a:ea typeface="思源黑体 CN Normal" panose="020B0400000000000000" charset="-122"/>
              </a:rPr>
              <a:t>ACH</a:t>
            </a:r>
            <a:r>
              <a:rPr lang="zh-CN" altLang="en-US" sz="1400" dirty="0">
                <a:solidFill>
                  <a:schemeClr val="tx1">
                    <a:lumMod val="65000"/>
                    <a:lumOff val="35000"/>
                  </a:schemeClr>
                </a:solidFill>
                <a:latin typeface="思源黑体 CN Normal" panose="020B0400000000000000" charset="-122"/>
                <a:ea typeface="思源黑体 CN Normal" panose="020B0400000000000000" charset="-122"/>
              </a:rPr>
              <a:t>对中枢神经元既有兴奋作用又有抑制作用。能够活跃运动神经，引起肌肉收缩，参与摄食、饮水、体温和血压调节、镇痛等活动。</a:t>
            </a:r>
            <a:endParaRPr lang="en-US" altLang="zh-CN" sz="1400" dirty="0">
              <a:solidFill>
                <a:schemeClr val="tx1">
                  <a:lumMod val="65000"/>
                  <a:lumOff val="35000"/>
                </a:schemeClr>
              </a:solidFill>
              <a:latin typeface="思源黑体 CN Normal" panose="020B0400000000000000" charset="-122"/>
              <a:ea typeface="思源黑体 CN Normal" panose="020B0400000000000000" charset="-122"/>
            </a:endParaRPr>
          </a:p>
          <a:p>
            <a:pPr>
              <a:lnSpc>
                <a:spcPct val="130000"/>
              </a:lnSpc>
            </a:pPr>
            <a:endParaRPr lang="zh-CN" altLang="en-US" sz="8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19" name="TextBox 18"/>
          <p:cNvSpPr txBox="1"/>
          <p:nvPr/>
        </p:nvSpPr>
        <p:spPr>
          <a:xfrm>
            <a:off x="395519" y="226724"/>
            <a:ext cx="1928285" cy="400110"/>
          </a:xfrm>
          <a:prstGeom prst="rect">
            <a:avLst/>
          </a:prstGeom>
          <a:noFill/>
        </p:spPr>
        <p:txBody>
          <a:bodyPr wrap="none" rtlCol="0">
            <a:spAutoFit/>
          </a:bodyPr>
          <a:lstStyle/>
          <a:p>
            <a:r>
              <a:rPr lang="zh-CN" altLang="en-US" sz="2000">
                <a:solidFill>
                  <a:schemeClr val="tx1">
                    <a:lumMod val="65000"/>
                    <a:lumOff val="35000"/>
                  </a:schemeClr>
                </a:solidFill>
                <a:latin typeface="思源黑体 CN Normal" panose="020B0400000000000000" charset="-122"/>
                <a:ea typeface="思源黑体 CN Normal" panose="020B0400000000000000" charset="-122"/>
              </a:rPr>
              <a:t>乙酰胆碱</a:t>
            </a:r>
            <a:r>
              <a:rPr lang="en-US" altLang="zh-CN" sz="2000">
                <a:solidFill>
                  <a:schemeClr val="tx1">
                    <a:lumMod val="65000"/>
                    <a:lumOff val="35000"/>
                  </a:schemeClr>
                </a:solidFill>
                <a:latin typeface="思源黑体 CN Normal" panose="020B0400000000000000" charset="-122"/>
                <a:ea typeface="思源黑体 CN Normal" panose="020B0400000000000000" charset="-122"/>
              </a:rPr>
              <a:t>(ACH)</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21" name="直接连接符 20"/>
          <p:cNvCxnSpPr/>
          <p:nvPr/>
        </p:nvCxnSpPr>
        <p:spPr>
          <a:xfrm>
            <a:off x="2327762"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1214712" y="2041923"/>
            <a:ext cx="1683202" cy="338554"/>
          </a:xfrm>
          <a:prstGeom prst="rect">
            <a:avLst/>
          </a:prstGeom>
          <a:noFill/>
        </p:spPr>
        <p:txBody>
          <a:bodyPr wrap="square" rtlCol="0">
            <a:spAutoFit/>
          </a:bodyPr>
          <a:lstStyle/>
          <a:p>
            <a:r>
              <a:rPr lang="zh-CN" altLang="en-US" sz="1600" b="1" dirty="0">
                <a:solidFill>
                  <a:schemeClr val="accent2">
                    <a:lumMod val="75000"/>
                  </a:schemeClr>
                </a:solidFill>
                <a:ea typeface="思源黑体 CN Normal" panose="020B0400000000000000" charset="-122"/>
              </a:rPr>
              <a:t>生理活动影响</a:t>
            </a:r>
            <a:endParaRPr lang="zh-CN" altLang="en-US" sz="1600" b="1" dirty="0">
              <a:solidFill>
                <a:schemeClr val="accent2">
                  <a:lumMod val="75000"/>
                </a:schemeClr>
              </a:solidFill>
              <a:ea typeface="思源黑体 CN Normal" panose="020B0400000000000000" charset="-122"/>
            </a:endParaRPr>
          </a:p>
        </p:txBody>
      </p:sp>
      <p:sp>
        <p:nvSpPr>
          <p:cNvPr id="32" name="TextBox 31"/>
          <p:cNvSpPr txBox="1"/>
          <p:nvPr/>
        </p:nvSpPr>
        <p:spPr>
          <a:xfrm>
            <a:off x="966629" y="2571750"/>
            <a:ext cx="2179367" cy="1745478"/>
          </a:xfrm>
          <a:prstGeom prst="rect">
            <a:avLst/>
          </a:prstGeom>
          <a:noFill/>
        </p:spPr>
        <p:txBody>
          <a:bodyPr wrap="square" rtlCol="0">
            <a:spAutoFit/>
          </a:bodyPr>
          <a:lstStyle/>
          <a:p>
            <a:pPr>
              <a:lnSpc>
                <a:spcPct val="130000"/>
              </a:lnSpc>
            </a:pPr>
            <a:r>
              <a:rPr lang="zh-CN" altLang="en-US" sz="1400" dirty="0">
                <a:solidFill>
                  <a:schemeClr val="tx1">
                    <a:lumMod val="65000"/>
                    <a:lumOff val="35000"/>
                  </a:schemeClr>
                </a:solidFill>
                <a:latin typeface="思源黑体 CN Normal" panose="020B0400000000000000" charset="-122"/>
                <a:ea typeface="思源黑体 CN Normal" panose="020B0400000000000000" charset="-122"/>
              </a:rPr>
              <a:t>维持意识的清醒，在学习和记忆中起重要作用。在参与这类复杂大脑活动方面时，乙酰胆碱不是单纯的兴奋，而是兴奋、抑制互相配合。</a:t>
            </a:r>
            <a:endParaRPr lang="en-US" altLang="zh-CN" sz="14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4" name="TextBox 33"/>
          <p:cNvSpPr txBox="1"/>
          <p:nvPr/>
        </p:nvSpPr>
        <p:spPr>
          <a:xfrm>
            <a:off x="5519249" y="2001697"/>
            <a:ext cx="1683202" cy="338554"/>
          </a:xfrm>
          <a:prstGeom prst="rect">
            <a:avLst/>
          </a:prstGeom>
          <a:noFill/>
        </p:spPr>
        <p:txBody>
          <a:bodyPr wrap="square" rtlCol="0">
            <a:spAutoFit/>
          </a:bodyPr>
          <a:lstStyle/>
          <a:p>
            <a:r>
              <a:rPr lang="zh-CN" altLang="en-US" sz="1600" b="1" dirty="0">
                <a:solidFill>
                  <a:schemeClr val="accent2">
                    <a:lumMod val="75000"/>
                  </a:schemeClr>
                </a:solidFill>
                <a:ea typeface="思源黑体 CN Normal" panose="020B0400000000000000" charset="-122"/>
              </a:rPr>
              <a:t>与帕金森病关系</a:t>
            </a:r>
            <a:endParaRPr lang="zh-CN" altLang="en-US" sz="1600" b="1" dirty="0">
              <a:solidFill>
                <a:schemeClr val="accent2">
                  <a:lumMod val="75000"/>
                </a:schemeClr>
              </a:solidFill>
              <a:ea typeface="思源黑体 CN Normal" panose="020B0400000000000000" charset="-122"/>
            </a:endParaRPr>
          </a:p>
        </p:txBody>
      </p:sp>
      <p:sp>
        <p:nvSpPr>
          <p:cNvPr id="35" name="TextBox 34"/>
          <p:cNvSpPr txBox="1"/>
          <p:nvPr/>
        </p:nvSpPr>
        <p:spPr>
          <a:xfrm>
            <a:off x="5360614" y="2528480"/>
            <a:ext cx="2179367" cy="1989455"/>
          </a:xfrm>
          <a:prstGeom prst="rect">
            <a:avLst/>
          </a:prstGeom>
          <a:noFill/>
        </p:spPr>
        <p:txBody>
          <a:bodyPr wrap="square" rtlCol="0">
            <a:spAutoFit/>
          </a:bodyPr>
          <a:lstStyle/>
          <a:p>
            <a:pPr>
              <a:lnSpc>
                <a:spcPct val="130000"/>
              </a:lnSpc>
            </a:pP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rPr>
              <a:t>帕金森病又称</a:t>
            </a: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rPr>
              <a:t>震颤麻痹</a:t>
            </a: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rPr>
              <a:t>，是一种中枢神经系统变性疾病，主要是因位于中脑部位</a:t>
            </a: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rPr>
              <a:t>黑质</a:t>
            </a: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rPr>
              <a:t>中的细胞发生病理性改变后，多巴胺的合成减少，抑制乙酰胆碱的功能降低，使乙酰胆碱的兴奋作用相对增强。两者失衡的结果便出现了</a:t>
            </a: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rPr>
              <a:t>震颤麻痹</a:t>
            </a: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a:t>
            </a: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rPr>
              <a:t>。</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endParaRPr>
          </a:p>
        </p:txBody>
      </p:sp>
      <p:pic>
        <p:nvPicPr>
          <p:cNvPr id="14" name="图片 1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8526778" y="13775"/>
            <a:ext cx="617221" cy="613059"/>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wipe(up)">
                                      <p:cBhvr>
                                        <p:cTn id="11" dur="500"/>
                                        <p:tgtEl>
                                          <p:spTgt spid="31"/>
                                        </p:tgtEl>
                                      </p:cBhvr>
                                    </p:animEffect>
                                  </p:childTnLst>
                                </p:cTn>
                              </p:par>
                              <p:par>
                                <p:cTn id="12" presetID="22" presetClass="entr" presetSubtype="1" fill="hold" grpId="0" nodeType="withEffect">
                                  <p:stCondLst>
                                    <p:cond delay="0"/>
                                  </p:stCondLst>
                                  <p:childTnLst>
                                    <p:set>
                                      <p:cBhvr>
                                        <p:cTn id="13" dur="1" fill="hold">
                                          <p:stCondLst>
                                            <p:cond delay="0"/>
                                          </p:stCondLst>
                                        </p:cTn>
                                        <p:tgtEl>
                                          <p:spTgt spid="32"/>
                                        </p:tgtEl>
                                        <p:attrNameLst>
                                          <p:attrName>style.visibility</p:attrName>
                                        </p:attrNameLst>
                                      </p:cBhvr>
                                      <p:to>
                                        <p:strVal val="visible"/>
                                      </p:to>
                                    </p:set>
                                    <p:animEffect transition="in" filter="wipe(up)">
                                      <p:cBhvr>
                                        <p:cTn id="14" dur="500"/>
                                        <p:tgtEl>
                                          <p:spTgt spid="32"/>
                                        </p:tgtEl>
                                      </p:cBhvr>
                                    </p:animEffect>
                                  </p:childTnLst>
                                </p:cTn>
                              </p:par>
                            </p:childTnLst>
                          </p:cTn>
                        </p:par>
                        <p:par>
                          <p:cTn id="15" fill="hold">
                            <p:stCondLst>
                              <p:cond delay="1000"/>
                            </p:stCondLst>
                            <p:childTnLst>
                              <p:par>
                                <p:cTn id="16" presetID="22" presetClass="entr" presetSubtype="1" fill="hold" grpId="0" nodeType="after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wipe(up)">
                                      <p:cBhvr>
                                        <p:cTn id="18" dur="500"/>
                                        <p:tgtEl>
                                          <p:spTgt spid="34"/>
                                        </p:tgtEl>
                                      </p:cBhvr>
                                    </p:animEffect>
                                  </p:childTnLst>
                                </p:cTn>
                              </p:par>
                              <p:par>
                                <p:cTn id="19" presetID="22" presetClass="entr" presetSubtype="1" fill="hold" grpId="0" nodeType="withEffect">
                                  <p:stCondLst>
                                    <p:cond delay="0"/>
                                  </p:stCondLst>
                                  <p:childTnLst>
                                    <p:set>
                                      <p:cBhvr>
                                        <p:cTn id="20" dur="1" fill="hold">
                                          <p:stCondLst>
                                            <p:cond delay="0"/>
                                          </p:stCondLst>
                                        </p:cTn>
                                        <p:tgtEl>
                                          <p:spTgt spid="35"/>
                                        </p:tgtEl>
                                        <p:attrNameLst>
                                          <p:attrName>style.visibility</p:attrName>
                                        </p:attrNameLst>
                                      </p:cBhvr>
                                      <p:to>
                                        <p:strVal val="visible"/>
                                      </p:to>
                                    </p:set>
                                    <p:animEffect transition="in" filter="wipe(up)">
                                      <p:cBhvr>
                                        <p:cTn id="21"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1" grpId="0"/>
      <p:bldP spid="32" grpId="0"/>
      <p:bldP spid="34" grpId="0"/>
      <p:bldP spid="3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340147" y="1793632"/>
            <a:ext cx="1423450" cy="1423450"/>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ea typeface="思源黑体 CN Normal" panose="020B0400000000000000" charset="-122"/>
              </a:rPr>
              <a:t>去甲肾上腺素</a:t>
            </a:r>
            <a:r>
              <a:rPr lang="en-US" altLang="zh-CN">
                <a:ea typeface="思源黑体 CN Normal" panose="020B0400000000000000" charset="-122"/>
              </a:rPr>
              <a:t>(NE)</a:t>
            </a:r>
            <a:endParaRPr lang="en-US" altLang="zh-CN" dirty="0">
              <a:ea typeface="思源黑体 CN Normal" panose="020B0400000000000000" charset="-122"/>
            </a:endParaRPr>
          </a:p>
        </p:txBody>
      </p:sp>
      <p:grpSp>
        <p:nvGrpSpPr>
          <p:cNvPr id="3" name="组合 2"/>
          <p:cNvGrpSpPr/>
          <p:nvPr/>
        </p:nvGrpSpPr>
        <p:grpSpPr>
          <a:xfrm>
            <a:off x="1515415" y="2306372"/>
            <a:ext cx="1223538" cy="368530"/>
            <a:chOff x="3838575" y="2712368"/>
            <a:chExt cx="1604974" cy="368530"/>
          </a:xfrm>
        </p:grpSpPr>
        <p:cxnSp>
          <p:nvCxnSpPr>
            <p:cNvPr id="4" name="直接连接符 3"/>
            <p:cNvCxnSpPr/>
            <p:nvPr/>
          </p:nvCxnSpPr>
          <p:spPr>
            <a:xfrm>
              <a:off x="3838575" y="2892218"/>
              <a:ext cx="593181" cy="0"/>
            </a:xfrm>
            <a:prstGeom prst="line">
              <a:avLst/>
            </a:prstGeom>
            <a:ln w="762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4952634" y="2911353"/>
              <a:ext cx="490915" cy="0"/>
            </a:xfrm>
            <a:prstGeom prst="line">
              <a:avLst/>
            </a:prstGeom>
            <a:ln w="762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4405565" y="2712368"/>
              <a:ext cx="186017" cy="189461"/>
            </a:xfrm>
            <a:prstGeom prst="line">
              <a:avLst/>
            </a:prstGeom>
            <a:ln w="762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4807526" y="2899283"/>
              <a:ext cx="171299" cy="174470"/>
            </a:xfrm>
            <a:prstGeom prst="line">
              <a:avLst/>
            </a:prstGeom>
            <a:ln w="762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H="1" flipV="1">
              <a:off x="4543202" y="2717130"/>
              <a:ext cx="316707" cy="363768"/>
            </a:xfrm>
            <a:prstGeom prst="line">
              <a:avLst/>
            </a:prstGeom>
            <a:ln w="762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11" name="椭圆 10"/>
          <p:cNvSpPr/>
          <p:nvPr/>
        </p:nvSpPr>
        <p:spPr>
          <a:xfrm>
            <a:off x="2151679" y="1306701"/>
            <a:ext cx="3006099" cy="272211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14" name="椭圆 13"/>
          <p:cNvSpPr/>
          <p:nvPr/>
        </p:nvSpPr>
        <p:spPr>
          <a:xfrm>
            <a:off x="4623325" y="1294023"/>
            <a:ext cx="596669" cy="596669"/>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b="1" dirty="0">
              <a:solidFill>
                <a:schemeClr val="bg1"/>
              </a:solidFill>
              <a:latin typeface="思源黑体 CN Normal" panose="020B0400000000000000" charset="-122"/>
              <a:ea typeface="思源黑体 CN Normal" panose="020B0400000000000000" charset="-122"/>
            </a:endParaRPr>
          </a:p>
        </p:txBody>
      </p:sp>
      <p:sp>
        <p:nvSpPr>
          <p:cNvPr id="17" name="椭圆 16"/>
          <p:cNvSpPr/>
          <p:nvPr/>
        </p:nvSpPr>
        <p:spPr>
          <a:xfrm>
            <a:off x="4746268" y="3208927"/>
            <a:ext cx="596669" cy="596669"/>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b="1" dirty="0">
              <a:solidFill>
                <a:schemeClr val="bg1"/>
              </a:solidFill>
              <a:latin typeface="思源黑体 CN Normal" panose="020B0400000000000000" charset="-122"/>
              <a:ea typeface="思源黑体 CN Normal" panose="020B0400000000000000" charset="-122"/>
            </a:endParaRPr>
          </a:p>
        </p:txBody>
      </p:sp>
      <p:sp>
        <p:nvSpPr>
          <p:cNvPr id="22" name="TextBox 21"/>
          <p:cNvSpPr txBox="1"/>
          <p:nvPr/>
        </p:nvSpPr>
        <p:spPr>
          <a:xfrm>
            <a:off x="5342937" y="1374002"/>
            <a:ext cx="3084553" cy="553998"/>
          </a:xfrm>
          <a:prstGeom prst="rect">
            <a:avLst/>
          </a:prstGeom>
          <a:noFill/>
        </p:spPr>
        <p:txBody>
          <a:bodyPr wrap="square" lIns="0" tIns="0" rIns="0" bIns="0" rtlCol="0">
            <a:spAutoFit/>
          </a:bodyPr>
          <a:lstStyle/>
          <a:p>
            <a:pPr algn="just"/>
            <a:r>
              <a:rPr lang="zh-CN" altLang="en-US" sz="1200" dirty="0">
                <a:solidFill>
                  <a:schemeClr val="tx1">
                    <a:lumMod val="65000"/>
                    <a:lumOff val="35000"/>
                  </a:schemeClr>
                </a:solidFill>
                <a:latin typeface="思源黑体 CN Normal" panose="020B0400000000000000" charset="-122"/>
                <a:ea typeface="思源黑体 CN Normal" panose="020B0400000000000000" charset="-122"/>
              </a:rPr>
              <a:t>与警觉、紧张、兴奋等生理唤醒有关，帮助识别危险，让人提高警戒。有提升专注力，减轻痛感，加强工作记忆能力的作用。</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25" name="TextBox 24"/>
          <p:cNvSpPr txBox="1"/>
          <p:nvPr/>
        </p:nvSpPr>
        <p:spPr>
          <a:xfrm>
            <a:off x="2838583" y="1641413"/>
            <a:ext cx="1752111" cy="2137188"/>
          </a:xfrm>
          <a:prstGeom prst="rect">
            <a:avLst/>
          </a:prstGeom>
          <a:noFill/>
        </p:spPr>
        <p:txBody>
          <a:bodyPr wrap="square" lIns="0" tIns="0" rIns="0" bIns="0" rtlCol="0">
            <a:spAutoFit/>
          </a:bodyPr>
          <a:lstStyle/>
          <a:p>
            <a:pPr algn="just">
              <a:lnSpc>
                <a:spcPct val="130000"/>
              </a:lnSpc>
            </a:pPr>
            <a:r>
              <a:rPr lang="zh-CN" altLang="en-US" sz="1200" dirty="0">
                <a:solidFill>
                  <a:schemeClr val="bg1"/>
                </a:solidFill>
                <a:latin typeface="思源黑体 CN Normal" panose="020B0400000000000000" charset="-122"/>
                <a:ea typeface="思源黑体 CN Normal" panose="020B0400000000000000" charset="-122"/>
              </a:rPr>
              <a:t>它既是一种神经递质，主要由交感节后神经元和脑内去甲肾上腺素能神经元合成和分泌，是后者释放的主要递质；也是一种激素，由肾上腺髓质合成和分泌，但含量较少。循环血液中的去甲肾上腺素主要来自肾上腺髓质。</a:t>
            </a:r>
            <a:endParaRPr lang="zh-CN" altLang="en-US" sz="1200" dirty="0">
              <a:solidFill>
                <a:schemeClr val="bg1"/>
              </a:solidFill>
              <a:latin typeface="思源黑体 CN Normal" panose="020B0400000000000000" charset="-122"/>
              <a:ea typeface="思源黑体 CN Normal" panose="020B0400000000000000" charset="-122"/>
            </a:endParaRPr>
          </a:p>
        </p:txBody>
      </p:sp>
      <p:sp>
        <p:nvSpPr>
          <p:cNvPr id="35" name="TextBox 34"/>
          <p:cNvSpPr txBox="1"/>
          <p:nvPr/>
        </p:nvSpPr>
        <p:spPr>
          <a:xfrm>
            <a:off x="395519" y="226724"/>
            <a:ext cx="2242922"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去甲肾上腺素</a:t>
            </a:r>
            <a:r>
              <a:rPr lang="en-US" altLang="zh-CN" sz="2000" dirty="0">
                <a:solidFill>
                  <a:schemeClr val="tx1">
                    <a:lumMod val="65000"/>
                    <a:lumOff val="35000"/>
                  </a:schemeClr>
                </a:solidFill>
                <a:latin typeface="思源黑体 CN Normal" panose="020B0400000000000000" charset="-122"/>
                <a:ea typeface="思源黑体 CN Normal" panose="020B0400000000000000" charset="-122"/>
              </a:rPr>
              <a:t>(NE)</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37" name="直接连接符 36"/>
          <p:cNvCxnSpPr/>
          <p:nvPr/>
        </p:nvCxnSpPr>
        <p:spPr>
          <a:xfrm>
            <a:off x="2635262"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6" name="图片 2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8526778" y="13775"/>
            <a:ext cx="617221" cy="613059"/>
          </a:xfrm>
          <a:prstGeom prst="rect">
            <a:avLst/>
          </a:prstGeom>
        </p:spPr>
      </p:pic>
      <p:sp>
        <p:nvSpPr>
          <p:cNvPr id="10" name="文本框 9"/>
          <p:cNvSpPr txBox="1"/>
          <p:nvPr/>
        </p:nvSpPr>
        <p:spPr>
          <a:xfrm>
            <a:off x="5398878" y="3229166"/>
            <a:ext cx="3186886" cy="646331"/>
          </a:xfrm>
          <a:prstGeom prst="rect">
            <a:avLst/>
          </a:prstGeom>
          <a:noFill/>
        </p:spPr>
        <p:txBody>
          <a:bodyPr wrap="square">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rPr>
              <a:t>含量过高或过低都会对情绪产生非常重要的影响：过低常和抑郁有关，而过高则往往和高焦虑或者是躁狂状态相关。</a:t>
            </a:r>
            <a:endParaRPr lang="zh-CN" altLang="en-US" sz="1200" dirty="0"/>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14:presetBounceEnd="44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4000">
                                          <p:cBhvr additive="base">
                                            <p:cTn id="7" dur="500" fill="hold"/>
                                            <p:tgtEl>
                                              <p:spTgt spid="2"/>
                                            </p:tgtEl>
                                            <p:attrNameLst>
                                              <p:attrName>ppt_x</p:attrName>
                                            </p:attrNameLst>
                                          </p:cBhvr>
                                          <p:tavLst>
                                            <p:tav tm="0">
                                              <p:val>
                                                <p:strVal val="#ppt_x"/>
                                              </p:val>
                                            </p:tav>
                                            <p:tav tm="100000">
                                              <p:val>
                                                <p:strVal val="#ppt_x"/>
                                              </p:val>
                                            </p:tav>
                                          </p:tavLst>
                                        </p:anim>
                                        <p:anim calcmode="lin" valueType="num" p14:bounceEnd="44000">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p:cTn id="16" dur="500" fill="hold"/>
                                            <p:tgtEl>
                                              <p:spTgt spid="11"/>
                                            </p:tgtEl>
                                            <p:attrNameLst>
                                              <p:attrName>ppt_w</p:attrName>
                                            </p:attrNameLst>
                                          </p:cBhvr>
                                          <p:tavLst>
                                            <p:tav tm="0">
                                              <p:val>
                                                <p:fltVal val="0"/>
                                              </p:val>
                                            </p:tav>
                                            <p:tav tm="100000">
                                              <p:val>
                                                <p:strVal val="#ppt_w"/>
                                              </p:val>
                                            </p:tav>
                                          </p:tavLst>
                                        </p:anim>
                                        <p:anim calcmode="lin" valueType="num">
                                          <p:cBhvr>
                                            <p:cTn id="17" dur="500" fill="hold"/>
                                            <p:tgtEl>
                                              <p:spTgt spid="11"/>
                                            </p:tgtEl>
                                            <p:attrNameLst>
                                              <p:attrName>ppt_h</p:attrName>
                                            </p:attrNameLst>
                                          </p:cBhvr>
                                          <p:tavLst>
                                            <p:tav tm="0">
                                              <p:val>
                                                <p:fltVal val="0"/>
                                              </p:val>
                                            </p:tav>
                                            <p:tav tm="100000">
                                              <p:val>
                                                <p:strVal val="#ppt_h"/>
                                              </p:val>
                                            </p:tav>
                                          </p:tavLst>
                                        </p:anim>
                                        <p:animEffect transition="in" filter="fade">
                                          <p:cBhvr>
                                            <p:cTn id="18" dur="500"/>
                                            <p:tgtEl>
                                              <p:spTgt spid="11"/>
                                            </p:tgtEl>
                                          </p:cBhvr>
                                        </p:animEffect>
                                      </p:childTnLst>
                                    </p:cTn>
                                  </p:par>
                                </p:childTnLst>
                              </p:cTn>
                            </p:par>
                            <p:par>
                              <p:cTn id="19" fill="hold">
                                <p:stCondLst>
                                  <p:cond delay="1500"/>
                                </p:stCondLst>
                                <p:childTnLst>
                                  <p:par>
                                    <p:cTn id="20" presetID="22" presetClass="entr" presetSubtype="1" fill="hold" grpId="0" nodeType="after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wipe(up)">
                                          <p:cBhvr>
                                            <p:cTn id="22" dur="500"/>
                                            <p:tgtEl>
                                              <p:spTgt spid="25"/>
                                            </p:tgtEl>
                                          </p:cBhvr>
                                        </p:animEffect>
                                      </p:childTnLst>
                                    </p:cTn>
                                  </p:par>
                                </p:childTnLst>
                              </p:cTn>
                            </p:par>
                            <p:par>
                              <p:cTn id="23" fill="hold">
                                <p:stCondLst>
                                  <p:cond delay="2000"/>
                                </p:stCondLst>
                                <p:childTnLst>
                                  <p:par>
                                    <p:cTn id="24" presetID="53" presetClass="entr" presetSubtype="16" fill="hold" grpId="0" nodeType="afterEffect">
                                      <p:stCondLst>
                                        <p:cond delay="0"/>
                                      </p:stCondLst>
                                      <p:childTnLst>
                                        <p:set>
                                          <p:cBhvr>
                                            <p:cTn id="25" dur="1" fill="hold">
                                              <p:stCondLst>
                                                <p:cond delay="0"/>
                                              </p:stCondLst>
                                            </p:cTn>
                                            <p:tgtEl>
                                              <p:spTgt spid="14"/>
                                            </p:tgtEl>
                                            <p:attrNameLst>
                                              <p:attrName>style.visibility</p:attrName>
                                            </p:attrNameLst>
                                          </p:cBhvr>
                                          <p:to>
                                            <p:strVal val="visible"/>
                                          </p:to>
                                        </p:set>
                                        <p:anim calcmode="lin" valueType="num">
                                          <p:cBhvr>
                                            <p:cTn id="26" dur="500" fill="hold"/>
                                            <p:tgtEl>
                                              <p:spTgt spid="14"/>
                                            </p:tgtEl>
                                            <p:attrNameLst>
                                              <p:attrName>ppt_w</p:attrName>
                                            </p:attrNameLst>
                                          </p:cBhvr>
                                          <p:tavLst>
                                            <p:tav tm="0">
                                              <p:val>
                                                <p:fltVal val="0"/>
                                              </p:val>
                                            </p:tav>
                                            <p:tav tm="100000">
                                              <p:val>
                                                <p:strVal val="#ppt_w"/>
                                              </p:val>
                                            </p:tav>
                                          </p:tavLst>
                                        </p:anim>
                                        <p:anim calcmode="lin" valueType="num">
                                          <p:cBhvr>
                                            <p:cTn id="27" dur="500" fill="hold"/>
                                            <p:tgtEl>
                                              <p:spTgt spid="14"/>
                                            </p:tgtEl>
                                            <p:attrNameLst>
                                              <p:attrName>ppt_h</p:attrName>
                                            </p:attrNameLst>
                                          </p:cBhvr>
                                          <p:tavLst>
                                            <p:tav tm="0">
                                              <p:val>
                                                <p:fltVal val="0"/>
                                              </p:val>
                                            </p:tav>
                                            <p:tav tm="100000">
                                              <p:val>
                                                <p:strVal val="#ppt_h"/>
                                              </p:val>
                                            </p:tav>
                                          </p:tavLst>
                                        </p:anim>
                                        <p:animEffect transition="in" filter="fade">
                                          <p:cBhvr>
                                            <p:cTn id="28" dur="500"/>
                                            <p:tgtEl>
                                              <p:spTgt spid="14"/>
                                            </p:tgtEl>
                                          </p:cBhvr>
                                        </p:animEffect>
                                      </p:childTnLst>
                                    </p:cTn>
                                  </p:par>
                                </p:childTnLst>
                              </p:cTn>
                            </p:par>
                            <p:par>
                              <p:cTn id="29" fill="hold">
                                <p:stCondLst>
                                  <p:cond delay="2500"/>
                                </p:stCondLst>
                                <p:childTnLst>
                                  <p:par>
                                    <p:cTn id="30" presetID="22" presetClass="entr" presetSubtype="8" fill="hold" grpId="0" nodeType="after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wipe(left)">
                                          <p:cBhvr>
                                            <p:cTn id="32" dur="500"/>
                                            <p:tgtEl>
                                              <p:spTgt spid="22"/>
                                            </p:tgtEl>
                                          </p:cBhvr>
                                        </p:animEffect>
                                      </p:childTnLst>
                                    </p:cTn>
                                  </p:par>
                                </p:childTnLst>
                              </p:cTn>
                            </p:par>
                            <p:par>
                              <p:cTn id="33" fill="hold">
                                <p:stCondLst>
                                  <p:cond delay="3000"/>
                                </p:stCondLst>
                                <p:childTnLst>
                                  <p:par>
                                    <p:cTn id="34" presetID="53" presetClass="entr" presetSubtype="16" fill="hold" grpId="0" nodeType="afterEffect">
                                      <p:stCondLst>
                                        <p:cond delay="0"/>
                                      </p:stCondLst>
                                      <p:childTnLst>
                                        <p:set>
                                          <p:cBhvr>
                                            <p:cTn id="35" dur="1" fill="hold">
                                              <p:stCondLst>
                                                <p:cond delay="0"/>
                                              </p:stCondLst>
                                            </p:cTn>
                                            <p:tgtEl>
                                              <p:spTgt spid="17"/>
                                            </p:tgtEl>
                                            <p:attrNameLst>
                                              <p:attrName>style.visibility</p:attrName>
                                            </p:attrNameLst>
                                          </p:cBhvr>
                                          <p:to>
                                            <p:strVal val="visible"/>
                                          </p:to>
                                        </p:set>
                                        <p:anim calcmode="lin" valueType="num">
                                          <p:cBhvr>
                                            <p:cTn id="36" dur="500" fill="hold"/>
                                            <p:tgtEl>
                                              <p:spTgt spid="17"/>
                                            </p:tgtEl>
                                            <p:attrNameLst>
                                              <p:attrName>ppt_w</p:attrName>
                                            </p:attrNameLst>
                                          </p:cBhvr>
                                          <p:tavLst>
                                            <p:tav tm="0">
                                              <p:val>
                                                <p:fltVal val="0"/>
                                              </p:val>
                                            </p:tav>
                                            <p:tav tm="100000">
                                              <p:val>
                                                <p:strVal val="#ppt_w"/>
                                              </p:val>
                                            </p:tav>
                                          </p:tavLst>
                                        </p:anim>
                                        <p:anim calcmode="lin" valueType="num">
                                          <p:cBhvr>
                                            <p:cTn id="37" dur="500" fill="hold"/>
                                            <p:tgtEl>
                                              <p:spTgt spid="17"/>
                                            </p:tgtEl>
                                            <p:attrNameLst>
                                              <p:attrName>ppt_h</p:attrName>
                                            </p:attrNameLst>
                                          </p:cBhvr>
                                          <p:tavLst>
                                            <p:tav tm="0">
                                              <p:val>
                                                <p:fltVal val="0"/>
                                              </p:val>
                                            </p:tav>
                                            <p:tav tm="100000">
                                              <p:val>
                                                <p:strVal val="#ppt_h"/>
                                              </p:val>
                                            </p:tav>
                                          </p:tavLst>
                                        </p:anim>
                                        <p:animEffect transition="in" filter="fade">
                                          <p:cBhvr>
                                            <p:cTn id="3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P spid="14" grpId="0" animBg="1"/>
          <p:bldP spid="17" grpId="0" animBg="1"/>
          <p:bldP spid="22" grpId="0"/>
          <p:bldP spid="2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p:cTn id="16" dur="500" fill="hold"/>
                                            <p:tgtEl>
                                              <p:spTgt spid="11"/>
                                            </p:tgtEl>
                                            <p:attrNameLst>
                                              <p:attrName>ppt_w</p:attrName>
                                            </p:attrNameLst>
                                          </p:cBhvr>
                                          <p:tavLst>
                                            <p:tav tm="0">
                                              <p:val>
                                                <p:fltVal val="0"/>
                                              </p:val>
                                            </p:tav>
                                            <p:tav tm="100000">
                                              <p:val>
                                                <p:strVal val="#ppt_w"/>
                                              </p:val>
                                            </p:tav>
                                          </p:tavLst>
                                        </p:anim>
                                        <p:anim calcmode="lin" valueType="num">
                                          <p:cBhvr>
                                            <p:cTn id="17" dur="500" fill="hold"/>
                                            <p:tgtEl>
                                              <p:spTgt spid="11"/>
                                            </p:tgtEl>
                                            <p:attrNameLst>
                                              <p:attrName>ppt_h</p:attrName>
                                            </p:attrNameLst>
                                          </p:cBhvr>
                                          <p:tavLst>
                                            <p:tav tm="0">
                                              <p:val>
                                                <p:fltVal val="0"/>
                                              </p:val>
                                            </p:tav>
                                            <p:tav tm="100000">
                                              <p:val>
                                                <p:strVal val="#ppt_h"/>
                                              </p:val>
                                            </p:tav>
                                          </p:tavLst>
                                        </p:anim>
                                        <p:animEffect transition="in" filter="fade">
                                          <p:cBhvr>
                                            <p:cTn id="18" dur="500"/>
                                            <p:tgtEl>
                                              <p:spTgt spid="11"/>
                                            </p:tgtEl>
                                          </p:cBhvr>
                                        </p:animEffect>
                                      </p:childTnLst>
                                    </p:cTn>
                                  </p:par>
                                </p:childTnLst>
                              </p:cTn>
                            </p:par>
                            <p:par>
                              <p:cTn id="19" fill="hold">
                                <p:stCondLst>
                                  <p:cond delay="1500"/>
                                </p:stCondLst>
                                <p:childTnLst>
                                  <p:par>
                                    <p:cTn id="20" presetID="22" presetClass="entr" presetSubtype="1" fill="hold" grpId="0" nodeType="after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wipe(up)">
                                          <p:cBhvr>
                                            <p:cTn id="22" dur="500"/>
                                            <p:tgtEl>
                                              <p:spTgt spid="25"/>
                                            </p:tgtEl>
                                          </p:cBhvr>
                                        </p:animEffect>
                                      </p:childTnLst>
                                    </p:cTn>
                                  </p:par>
                                </p:childTnLst>
                              </p:cTn>
                            </p:par>
                            <p:par>
                              <p:cTn id="23" fill="hold">
                                <p:stCondLst>
                                  <p:cond delay="2000"/>
                                </p:stCondLst>
                                <p:childTnLst>
                                  <p:par>
                                    <p:cTn id="24" presetID="53" presetClass="entr" presetSubtype="16" fill="hold" grpId="0" nodeType="afterEffect">
                                      <p:stCondLst>
                                        <p:cond delay="0"/>
                                      </p:stCondLst>
                                      <p:childTnLst>
                                        <p:set>
                                          <p:cBhvr>
                                            <p:cTn id="25" dur="1" fill="hold">
                                              <p:stCondLst>
                                                <p:cond delay="0"/>
                                              </p:stCondLst>
                                            </p:cTn>
                                            <p:tgtEl>
                                              <p:spTgt spid="14"/>
                                            </p:tgtEl>
                                            <p:attrNameLst>
                                              <p:attrName>style.visibility</p:attrName>
                                            </p:attrNameLst>
                                          </p:cBhvr>
                                          <p:to>
                                            <p:strVal val="visible"/>
                                          </p:to>
                                        </p:set>
                                        <p:anim calcmode="lin" valueType="num">
                                          <p:cBhvr>
                                            <p:cTn id="26" dur="500" fill="hold"/>
                                            <p:tgtEl>
                                              <p:spTgt spid="14"/>
                                            </p:tgtEl>
                                            <p:attrNameLst>
                                              <p:attrName>ppt_w</p:attrName>
                                            </p:attrNameLst>
                                          </p:cBhvr>
                                          <p:tavLst>
                                            <p:tav tm="0">
                                              <p:val>
                                                <p:fltVal val="0"/>
                                              </p:val>
                                            </p:tav>
                                            <p:tav tm="100000">
                                              <p:val>
                                                <p:strVal val="#ppt_w"/>
                                              </p:val>
                                            </p:tav>
                                          </p:tavLst>
                                        </p:anim>
                                        <p:anim calcmode="lin" valueType="num">
                                          <p:cBhvr>
                                            <p:cTn id="27" dur="500" fill="hold"/>
                                            <p:tgtEl>
                                              <p:spTgt spid="14"/>
                                            </p:tgtEl>
                                            <p:attrNameLst>
                                              <p:attrName>ppt_h</p:attrName>
                                            </p:attrNameLst>
                                          </p:cBhvr>
                                          <p:tavLst>
                                            <p:tav tm="0">
                                              <p:val>
                                                <p:fltVal val="0"/>
                                              </p:val>
                                            </p:tav>
                                            <p:tav tm="100000">
                                              <p:val>
                                                <p:strVal val="#ppt_h"/>
                                              </p:val>
                                            </p:tav>
                                          </p:tavLst>
                                        </p:anim>
                                        <p:animEffect transition="in" filter="fade">
                                          <p:cBhvr>
                                            <p:cTn id="28" dur="500"/>
                                            <p:tgtEl>
                                              <p:spTgt spid="14"/>
                                            </p:tgtEl>
                                          </p:cBhvr>
                                        </p:animEffect>
                                      </p:childTnLst>
                                    </p:cTn>
                                  </p:par>
                                </p:childTnLst>
                              </p:cTn>
                            </p:par>
                            <p:par>
                              <p:cTn id="29" fill="hold">
                                <p:stCondLst>
                                  <p:cond delay="2500"/>
                                </p:stCondLst>
                                <p:childTnLst>
                                  <p:par>
                                    <p:cTn id="30" presetID="22" presetClass="entr" presetSubtype="8" fill="hold" grpId="0" nodeType="after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wipe(left)">
                                          <p:cBhvr>
                                            <p:cTn id="32" dur="500"/>
                                            <p:tgtEl>
                                              <p:spTgt spid="22"/>
                                            </p:tgtEl>
                                          </p:cBhvr>
                                        </p:animEffect>
                                      </p:childTnLst>
                                    </p:cTn>
                                  </p:par>
                                </p:childTnLst>
                              </p:cTn>
                            </p:par>
                            <p:par>
                              <p:cTn id="33" fill="hold">
                                <p:stCondLst>
                                  <p:cond delay="3000"/>
                                </p:stCondLst>
                                <p:childTnLst>
                                  <p:par>
                                    <p:cTn id="34" presetID="53" presetClass="entr" presetSubtype="16" fill="hold" grpId="0" nodeType="afterEffect">
                                      <p:stCondLst>
                                        <p:cond delay="0"/>
                                      </p:stCondLst>
                                      <p:childTnLst>
                                        <p:set>
                                          <p:cBhvr>
                                            <p:cTn id="35" dur="1" fill="hold">
                                              <p:stCondLst>
                                                <p:cond delay="0"/>
                                              </p:stCondLst>
                                            </p:cTn>
                                            <p:tgtEl>
                                              <p:spTgt spid="17"/>
                                            </p:tgtEl>
                                            <p:attrNameLst>
                                              <p:attrName>style.visibility</p:attrName>
                                            </p:attrNameLst>
                                          </p:cBhvr>
                                          <p:to>
                                            <p:strVal val="visible"/>
                                          </p:to>
                                        </p:set>
                                        <p:anim calcmode="lin" valueType="num">
                                          <p:cBhvr>
                                            <p:cTn id="36" dur="500" fill="hold"/>
                                            <p:tgtEl>
                                              <p:spTgt spid="17"/>
                                            </p:tgtEl>
                                            <p:attrNameLst>
                                              <p:attrName>ppt_w</p:attrName>
                                            </p:attrNameLst>
                                          </p:cBhvr>
                                          <p:tavLst>
                                            <p:tav tm="0">
                                              <p:val>
                                                <p:fltVal val="0"/>
                                              </p:val>
                                            </p:tav>
                                            <p:tav tm="100000">
                                              <p:val>
                                                <p:strVal val="#ppt_w"/>
                                              </p:val>
                                            </p:tav>
                                          </p:tavLst>
                                        </p:anim>
                                        <p:anim calcmode="lin" valueType="num">
                                          <p:cBhvr>
                                            <p:cTn id="37" dur="500" fill="hold"/>
                                            <p:tgtEl>
                                              <p:spTgt spid="17"/>
                                            </p:tgtEl>
                                            <p:attrNameLst>
                                              <p:attrName>ppt_h</p:attrName>
                                            </p:attrNameLst>
                                          </p:cBhvr>
                                          <p:tavLst>
                                            <p:tav tm="0">
                                              <p:val>
                                                <p:fltVal val="0"/>
                                              </p:val>
                                            </p:tav>
                                            <p:tav tm="100000">
                                              <p:val>
                                                <p:strVal val="#ppt_h"/>
                                              </p:val>
                                            </p:tav>
                                          </p:tavLst>
                                        </p:anim>
                                        <p:animEffect transition="in" filter="fade">
                                          <p:cBhvr>
                                            <p:cTn id="3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P spid="14" grpId="0" animBg="1"/>
          <p:bldP spid="17" grpId="0" animBg="1"/>
          <p:bldP spid="22" grpId="0"/>
          <p:bldP spid="25"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空心弧 36"/>
          <p:cNvSpPr/>
          <p:nvPr/>
        </p:nvSpPr>
        <p:spPr>
          <a:xfrm rot="5400000">
            <a:off x="386026" y="1202034"/>
            <a:ext cx="3142978" cy="2924714"/>
          </a:xfrm>
          <a:prstGeom prst="blockArc">
            <a:avLst>
              <a:gd name="adj1" fmla="val 10897210"/>
              <a:gd name="adj2" fmla="val 6953"/>
              <a:gd name="adj3" fmla="val 1246"/>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6" rIns="91431" bIns="45716" anchor="ctr"/>
          <a:lstStyle/>
          <a:p>
            <a:pPr algn="ctr" defTabSz="914400" fontAlgn="auto">
              <a:spcBef>
                <a:spcPts val="0"/>
              </a:spcBef>
              <a:spcAft>
                <a:spcPts val="0"/>
              </a:spcAft>
              <a:defRPr/>
            </a:pPr>
            <a:endParaRPr lang="zh-CN" altLang="en-US" sz="2490">
              <a:solidFill>
                <a:schemeClr val="tx1"/>
              </a:solidFill>
              <a:latin typeface="Arial" panose="020B0604020202020204" pitchFamily="34" charset="0"/>
              <a:ea typeface="思源黑体 CN Normal" panose="020B0400000000000000" charset="-122"/>
              <a:cs typeface="Arial" panose="020B0604020202020204" pitchFamily="34" charset="0"/>
            </a:endParaRPr>
          </a:p>
        </p:txBody>
      </p:sp>
      <p:cxnSp>
        <p:nvCxnSpPr>
          <p:cNvPr id="38" name="直接连接符 37"/>
          <p:cNvCxnSpPr/>
          <p:nvPr/>
        </p:nvCxnSpPr>
        <p:spPr bwMode="auto">
          <a:xfrm>
            <a:off x="2566927" y="1287264"/>
            <a:ext cx="1441450" cy="0"/>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bwMode="auto">
          <a:xfrm>
            <a:off x="3438546" y="2233616"/>
            <a:ext cx="1334133" cy="0"/>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bwMode="auto">
          <a:xfrm>
            <a:off x="3273280" y="3490348"/>
            <a:ext cx="1440700" cy="0"/>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sp>
        <p:nvSpPr>
          <p:cNvPr id="42" name="矩形 41"/>
          <p:cNvSpPr/>
          <p:nvPr/>
        </p:nvSpPr>
        <p:spPr>
          <a:xfrm>
            <a:off x="4961382" y="931910"/>
            <a:ext cx="184712" cy="307768"/>
          </a:xfrm>
          <a:prstGeom prst="rect">
            <a:avLst/>
          </a:prstGeom>
        </p:spPr>
        <p:txBody>
          <a:bodyPr wrap="none" lIns="91431" tIns="45716" rIns="91431" bIns="45716">
            <a:spAutoFit/>
          </a:bodyPr>
          <a:lstStyle/>
          <a:p>
            <a:endParaRPr lang="zh-CN" altLang="en-US" sz="14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43" name="矩形 47"/>
          <p:cNvSpPr>
            <a:spLocks noChangeArrowheads="1"/>
          </p:cNvSpPr>
          <p:nvPr/>
        </p:nvSpPr>
        <p:spPr bwMode="auto">
          <a:xfrm>
            <a:off x="4932040" y="1171953"/>
            <a:ext cx="3043238" cy="246213"/>
          </a:xfrm>
          <a:prstGeom prst="rect">
            <a:avLst/>
          </a:prstGeom>
          <a:noFill/>
          <a:ln>
            <a:noFill/>
          </a:ln>
        </p:spPr>
        <p:txBody>
          <a:bodyPr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endParaRPr lang="en-US" altLang="zh-CN" sz="1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45" name="椭圆 44"/>
          <p:cNvSpPr/>
          <p:nvPr/>
        </p:nvSpPr>
        <p:spPr bwMode="auto">
          <a:xfrm>
            <a:off x="531245" y="1500862"/>
            <a:ext cx="2259643" cy="2259643"/>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auto">
              <a:spcBef>
                <a:spcPts val="0"/>
              </a:spcBef>
              <a:spcAft>
                <a:spcPts val="0"/>
              </a:spcAft>
              <a:defRPr/>
            </a:pPr>
            <a:r>
              <a:rPr lang="zh-CN" altLang="en-US" sz="3600" dirty="0">
                <a:latin typeface="Arial" panose="020B0604020202020204" pitchFamily="34" charset="0"/>
                <a:ea typeface="思源黑体 CN Normal" panose="020B0400000000000000" charset="-122"/>
                <a:cs typeface="Arial" panose="020B0604020202020204" pitchFamily="34" charset="0"/>
              </a:rPr>
              <a:t>内啡肽</a:t>
            </a:r>
            <a:endParaRPr lang="zh-CN" altLang="en-US" sz="3600" dirty="0">
              <a:latin typeface="Arial" panose="020B0604020202020204" pitchFamily="34" charset="0"/>
              <a:ea typeface="思源黑体 CN Normal" panose="020B0400000000000000" charset="-122"/>
              <a:cs typeface="Arial" panose="020B0604020202020204" pitchFamily="34" charset="0"/>
            </a:endParaRPr>
          </a:p>
        </p:txBody>
      </p:sp>
      <p:sp>
        <p:nvSpPr>
          <p:cNvPr id="47" name="椭圆 46"/>
          <p:cNvSpPr/>
          <p:nvPr/>
        </p:nvSpPr>
        <p:spPr>
          <a:xfrm>
            <a:off x="2339752" y="1070786"/>
            <a:ext cx="373310" cy="373310"/>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ea typeface="思源黑体 CN Normal" panose="020B0400000000000000" charset="-122"/>
              </a:rPr>
              <a:t>1</a:t>
            </a:r>
            <a:endParaRPr lang="zh-CN" altLang="en-US" dirty="0">
              <a:ea typeface="思源黑体 CN Normal" panose="020B0400000000000000" charset="-122"/>
            </a:endParaRPr>
          </a:p>
        </p:txBody>
      </p:sp>
      <p:sp>
        <p:nvSpPr>
          <p:cNvPr id="48" name="椭圆 47"/>
          <p:cNvSpPr/>
          <p:nvPr/>
        </p:nvSpPr>
        <p:spPr>
          <a:xfrm>
            <a:off x="3131840" y="2031708"/>
            <a:ext cx="373310" cy="373310"/>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ea typeface="思源黑体 CN Normal" panose="020B0400000000000000" charset="-122"/>
              </a:rPr>
              <a:t>2</a:t>
            </a:r>
            <a:endParaRPr lang="zh-CN" altLang="en-US" dirty="0">
              <a:ea typeface="思源黑体 CN Normal" panose="020B0400000000000000" charset="-122"/>
            </a:endParaRPr>
          </a:p>
        </p:txBody>
      </p:sp>
      <p:sp>
        <p:nvSpPr>
          <p:cNvPr id="49" name="椭圆 48"/>
          <p:cNvSpPr/>
          <p:nvPr/>
        </p:nvSpPr>
        <p:spPr>
          <a:xfrm>
            <a:off x="2951353" y="3303693"/>
            <a:ext cx="373310" cy="373310"/>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ea typeface="思源黑体 CN Normal" panose="020B0400000000000000" charset="-122"/>
              </a:rPr>
              <a:t>3</a:t>
            </a:r>
            <a:endParaRPr lang="zh-CN" altLang="en-US" dirty="0">
              <a:ea typeface="思源黑体 CN Normal" panose="020B0400000000000000" charset="-122"/>
            </a:endParaRPr>
          </a:p>
        </p:txBody>
      </p:sp>
      <p:sp>
        <p:nvSpPr>
          <p:cNvPr id="74" name="矩形 47"/>
          <p:cNvSpPr>
            <a:spLocks noChangeArrowheads="1"/>
          </p:cNvSpPr>
          <p:nvPr/>
        </p:nvSpPr>
        <p:spPr bwMode="auto">
          <a:xfrm>
            <a:off x="4713980" y="1811128"/>
            <a:ext cx="3929230" cy="2049784"/>
          </a:xfrm>
          <a:prstGeom prst="rect">
            <a:avLst/>
          </a:prstGeom>
          <a:noFill/>
          <a:ln>
            <a:noFill/>
          </a:ln>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1200" dirty="0">
                <a:solidFill>
                  <a:srgbClr val="0E223A"/>
                </a:solidFill>
                <a:latin typeface="思源黑体 CN Normal" panose="020B0400000000000000" charset="-122"/>
                <a:ea typeface="思源黑体 CN Normal" panose="020B0400000000000000" charset="-122"/>
              </a:rPr>
              <a:t>在人的情绪行为和疼痛控制中非常重要，能够让人愉悦且能有效缓解疼痛。被称为“年轻荷尔蒙”。内啡肽也被人称为“爱情激素”。产生爱情时，内啡肽产出最多。内啡肽释放可使人呼吸和心跳加速，手心出汗、颜面发红。</a:t>
            </a:r>
            <a:endParaRPr lang="en-US" altLang="zh-CN" sz="1200" dirty="0">
              <a:solidFill>
                <a:srgbClr val="0E223A"/>
              </a:solidFill>
              <a:latin typeface="思源黑体 CN Normal" panose="020B0400000000000000" charset="-122"/>
              <a:ea typeface="思源黑体 CN Normal" panose="020B0400000000000000" charset="-122"/>
            </a:endParaRPr>
          </a:p>
          <a:p>
            <a:pPr>
              <a:buNone/>
            </a:pP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endParaRPr>
          </a:p>
          <a:p>
            <a:pPr>
              <a:buNone/>
            </a:pP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endParaRPr>
          </a:p>
          <a:p>
            <a:pPr>
              <a:buNone/>
            </a:pPr>
            <a:r>
              <a:rPr lang="zh-CN" altLang="en-US" sz="1200" dirty="0">
                <a:solidFill>
                  <a:srgbClr val="0E223A"/>
                </a:solidFill>
                <a:latin typeface="思源黑体 CN Normal" panose="020B0400000000000000" charset="-122"/>
                <a:ea typeface="思源黑体 CN Normal" panose="020B0400000000000000" charset="-122"/>
              </a:rPr>
              <a:t>会在各种活动中释放，包括跑步、吃食物（如甜食）、听音乐等。在大笑时能够促进人体内啡肽的释放，所以笑声可以被视为一种强大的“止痛药”。</a:t>
            </a:r>
            <a:endParaRPr lang="en-US" altLang="zh-CN" sz="1200" dirty="0">
              <a:solidFill>
                <a:srgbClr val="0E223A"/>
              </a:solidFill>
              <a:latin typeface="思源黑体 CN Normal" panose="020B0400000000000000" charset="-122"/>
              <a:ea typeface="思源黑体 CN Normal" panose="020B0400000000000000" charset="-122"/>
            </a:endParaRPr>
          </a:p>
        </p:txBody>
      </p:sp>
      <p:sp>
        <p:nvSpPr>
          <p:cNvPr id="80" name="矩形 47"/>
          <p:cNvSpPr>
            <a:spLocks noChangeArrowheads="1"/>
          </p:cNvSpPr>
          <p:nvPr/>
        </p:nvSpPr>
        <p:spPr bwMode="auto">
          <a:xfrm>
            <a:off x="5599972" y="2811744"/>
            <a:ext cx="3043238" cy="253908"/>
          </a:xfrm>
          <a:prstGeom prst="rect">
            <a:avLst/>
          </a:prstGeom>
          <a:noFill/>
          <a:ln>
            <a:noFill/>
          </a:ln>
        </p:spPr>
        <p:txBody>
          <a:bodyPr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endParaRPr lang="en-US" altLang="zh-CN" sz="105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76" name="TextBox 75"/>
          <p:cNvSpPr txBox="1"/>
          <p:nvPr/>
        </p:nvSpPr>
        <p:spPr>
          <a:xfrm>
            <a:off x="395519" y="226724"/>
            <a:ext cx="954107"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内啡肽</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78" name="直接连接符 77"/>
          <p:cNvCxnSpPr/>
          <p:nvPr/>
        </p:nvCxnSpPr>
        <p:spPr>
          <a:xfrm>
            <a:off x="1591390"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52" name="图片 5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8526778" y="13775"/>
            <a:ext cx="617221" cy="613059"/>
          </a:xfrm>
          <a:prstGeom prst="rect">
            <a:avLst/>
          </a:prstGeom>
        </p:spPr>
      </p:pic>
      <p:sp>
        <p:nvSpPr>
          <p:cNvPr id="3" name="文本框 2"/>
          <p:cNvSpPr txBox="1"/>
          <p:nvPr/>
        </p:nvSpPr>
        <p:spPr>
          <a:xfrm>
            <a:off x="4056437" y="938595"/>
            <a:ext cx="4221361" cy="738664"/>
          </a:xfrm>
          <a:prstGeom prst="rect">
            <a:avLst/>
          </a:prstGeom>
          <a:noFill/>
        </p:spPr>
        <p:txBody>
          <a:bodyPr wrap="square">
            <a:spAutoFit/>
          </a:bodyPr>
          <a:lstStyle/>
          <a:p>
            <a:r>
              <a:rPr lang="zh-CN" altLang="en-US" sz="1400" dirty="0">
                <a:solidFill>
                  <a:schemeClr val="accent1">
                    <a:lumMod val="75000"/>
                  </a:schemeClr>
                </a:solidFill>
              </a:rPr>
              <a:t>是一种脑下垂体分泌的类吗啡生物化学合成物激素。能与吗啡受体结合，产生跟吗啡、鸦片剂一样的止痛和快感。</a:t>
            </a:r>
            <a:endParaRPr lang="zh-CN" altLang="en-US" sz="1400" dirty="0">
              <a:solidFill>
                <a:schemeClr val="accent1">
                  <a:lumMod val="75000"/>
                </a:schemeClr>
              </a:solidFill>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up)">
                                      <p:cBhvr>
                                        <p:cTn id="7" dur="350"/>
                                        <p:tgtEl>
                                          <p:spTgt spid="37"/>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7"/>
                                        </p:tgtEl>
                                        <p:attrNameLst>
                                          <p:attrName>style.visibility</p:attrName>
                                        </p:attrNameLst>
                                      </p:cBhvr>
                                      <p:to>
                                        <p:strVal val="visible"/>
                                      </p:to>
                                    </p:set>
                                    <p:anim calcmode="lin" valueType="num">
                                      <p:cBhvr>
                                        <p:cTn id="11" dur="500" fill="hold"/>
                                        <p:tgtEl>
                                          <p:spTgt spid="47"/>
                                        </p:tgtEl>
                                        <p:attrNameLst>
                                          <p:attrName>ppt_w</p:attrName>
                                        </p:attrNameLst>
                                      </p:cBhvr>
                                      <p:tavLst>
                                        <p:tav tm="0">
                                          <p:val>
                                            <p:fltVal val="0"/>
                                          </p:val>
                                        </p:tav>
                                        <p:tav tm="100000">
                                          <p:val>
                                            <p:strVal val="#ppt_w"/>
                                          </p:val>
                                        </p:tav>
                                      </p:tavLst>
                                    </p:anim>
                                    <p:anim calcmode="lin" valueType="num">
                                      <p:cBhvr>
                                        <p:cTn id="12" dur="500" fill="hold"/>
                                        <p:tgtEl>
                                          <p:spTgt spid="47"/>
                                        </p:tgtEl>
                                        <p:attrNameLst>
                                          <p:attrName>ppt_h</p:attrName>
                                        </p:attrNameLst>
                                      </p:cBhvr>
                                      <p:tavLst>
                                        <p:tav tm="0">
                                          <p:val>
                                            <p:fltVal val="0"/>
                                          </p:val>
                                        </p:tav>
                                        <p:tav tm="100000">
                                          <p:val>
                                            <p:strVal val="#ppt_h"/>
                                          </p:val>
                                        </p:tav>
                                      </p:tavLst>
                                    </p:anim>
                                    <p:animEffect transition="in" filter="fade">
                                      <p:cBhvr>
                                        <p:cTn id="13" dur="500"/>
                                        <p:tgtEl>
                                          <p:spTgt spid="47"/>
                                        </p:tgtEl>
                                      </p:cBhvr>
                                    </p:animEffect>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wipe(left)">
                                      <p:cBhvr>
                                        <p:cTn id="17" dur="500"/>
                                        <p:tgtEl>
                                          <p:spTgt spid="38"/>
                                        </p:tgtEl>
                                      </p:cBhvr>
                                    </p:animEffect>
                                  </p:childTnLst>
                                </p:cTn>
                              </p:par>
                            </p:childTnLst>
                          </p:cTn>
                        </p:par>
                        <p:par>
                          <p:cTn id="18" fill="hold">
                            <p:stCondLst>
                              <p:cond delay="1500"/>
                            </p:stCondLst>
                            <p:childTnLst>
                              <p:par>
                                <p:cTn id="19" presetID="22" presetClass="entr" presetSubtype="8" fill="hold" grpId="0" nodeType="afterEffect" nodePh="1">
                                  <p:stCondLst>
                                    <p:cond delay="0"/>
                                  </p:stCondLst>
                                  <p:endCondLst>
                                    <p:cond evt="begin" delay="0">
                                      <p:tn val="19"/>
                                    </p:cond>
                                  </p:endCondLst>
                                  <p:childTnLst>
                                    <p:set>
                                      <p:cBhvr>
                                        <p:cTn id="20" dur="1" fill="hold">
                                          <p:stCondLst>
                                            <p:cond delay="0"/>
                                          </p:stCondLst>
                                        </p:cTn>
                                        <p:tgtEl>
                                          <p:spTgt spid="42"/>
                                        </p:tgtEl>
                                        <p:attrNameLst>
                                          <p:attrName>style.visibility</p:attrName>
                                        </p:attrNameLst>
                                      </p:cBhvr>
                                      <p:to>
                                        <p:strVal val="visible"/>
                                      </p:to>
                                    </p:set>
                                    <p:animEffect transition="in" filter="wipe(left)">
                                      <p:cBhvr>
                                        <p:cTn id="21" dur="500"/>
                                        <p:tgtEl>
                                          <p:spTgt spid="42"/>
                                        </p:tgtEl>
                                      </p:cBhvr>
                                    </p:animEffect>
                                  </p:childTnLst>
                                </p:cTn>
                              </p:par>
                              <p:par>
                                <p:cTn id="22" presetID="22" presetClass="entr" presetSubtype="8" fill="hold" grpId="0" nodeType="withEffect" nodePh="1">
                                  <p:stCondLst>
                                    <p:cond delay="0"/>
                                  </p:stCondLst>
                                  <p:endCondLst>
                                    <p:cond evt="begin" delay="0">
                                      <p:tn val="22"/>
                                    </p:cond>
                                  </p:endCondLst>
                                  <p:childTnLst>
                                    <p:set>
                                      <p:cBhvr>
                                        <p:cTn id="23" dur="1" fill="hold">
                                          <p:stCondLst>
                                            <p:cond delay="0"/>
                                          </p:stCondLst>
                                        </p:cTn>
                                        <p:tgtEl>
                                          <p:spTgt spid="43"/>
                                        </p:tgtEl>
                                        <p:attrNameLst>
                                          <p:attrName>style.visibility</p:attrName>
                                        </p:attrNameLst>
                                      </p:cBhvr>
                                      <p:to>
                                        <p:strVal val="visible"/>
                                      </p:to>
                                    </p:set>
                                    <p:animEffect transition="in" filter="wipe(left)">
                                      <p:cBhvr>
                                        <p:cTn id="24" dur="500"/>
                                        <p:tgtEl>
                                          <p:spTgt spid="43"/>
                                        </p:tgtEl>
                                      </p:cBhvr>
                                    </p:animEffect>
                                  </p:childTnLst>
                                </p:cTn>
                              </p:par>
                              <p:par>
                                <p:cTn id="25" presetID="53" presetClass="entr" presetSubtype="16" fill="hold" grpId="0" nodeType="withEffect">
                                  <p:stCondLst>
                                    <p:cond delay="750"/>
                                  </p:stCondLst>
                                  <p:childTnLst>
                                    <p:set>
                                      <p:cBhvr>
                                        <p:cTn id="26" dur="1" fill="hold">
                                          <p:stCondLst>
                                            <p:cond delay="0"/>
                                          </p:stCondLst>
                                        </p:cTn>
                                        <p:tgtEl>
                                          <p:spTgt spid="48"/>
                                        </p:tgtEl>
                                        <p:attrNameLst>
                                          <p:attrName>style.visibility</p:attrName>
                                        </p:attrNameLst>
                                      </p:cBhvr>
                                      <p:to>
                                        <p:strVal val="visible"/>
                                      </p:to>
                                    </p:set>
                                    <p:anim calcmode="lin" valueType="num">
                                      <p:cBhvr>
                                        <p:cTn id="27" dur="500" fill="hold"/>
                                        <p:tgtEl>
                                          <p:spTgt spid="48"/>
                                        </p:tgtEl>
                                        <p:attrNameLst>
                                          <p:attrName>ppt_w</p:attrName>
                                        </p:attrNameLst>
                                      </p:cBhvr>
                                      <p:tavLst>
                                        <p:tav tm="0">
                                          <p:val>
                                            <p:fltVal val="0"/>
                                          </p:val>
                                        </p:tav>
                                        <p:tav tm="100000">
                                          <p:val>
                                            <p:strVal val="#ppt_w"/>
                                          </p:val>
                                        </p:tav>
                                      </p:tavLst>
                                    </p:anim>
                                    <p:anim calcmode="lin" valueType="num">
                                      <p:cBhvr>
                                        <p:cTn id="28" dur="500" fill="hold"/>
                                        <p:tgtEl>
                                          <p:spTgt spid="48"/>
                                        </p:tgtEl>
                                        <p:attrNameLst>
                                          <p:attrName>ppt_h</p:attrName>
                                        </p:attrNameLst>
                                      </p:cBhvr>
                                      <p:tavLst>
                                        <p:tav tm="0">
                                          <p:val>
                                            <p:fltVal val="0"/>
                                          </p:val>
                                        </p:tav>
                                        <p:tav tm="100000">
                                          <p:val>
                                            <p:strVal val="#ppt_h"/>
                                          </p:val>
                                        </p:tav>
                                      </p:tavLst>
                                    </p:anim>
                                    <p:animEffect transition="in" filter="fade">
                                      <p:cBhvr>
                                        <p:cTn id="29" dur="500"/>
                                        <p:tgtEl>
                                          <p:spTgt spid="48"/>
                                        </p:tgtEl>
                                      </p:cBhvr>
                                    </p:animEffect>
                                  </p:childTnLst>
                                </p:cTn>
                              </p:par>
                            </p:childTnLst>
                          </p:cTn>
                        </p:par>
                        <p:par>
                          <p:cTn id="30" fill="hold">
                            <p:stCondLst>
                              <p:cond delay="2000"/>
                            </p:stCondLst>
                            <p:childTnLst>
                              <p:par>
                                <p:cTn id="31" presetID="22" presetClass="entr" presetSubtype="8" fill="hold" nodeType="afterEffect">
                                  <p:stCondLst>
                                    <p:cond delay="0"/>
                                  </p:stCondLst>
                                  <p:childTnLst>
                                    <p:set>
                                      <p:cBhvr>
                                        <p:cTn id="32" dur="1" fill="hold">
                                          <p:stCondLst>
                                            <p:cond delay="0"/>
                                          </p:stCondLst>
                                        </p:cTn>
                                        <p:tgtEl>
                                          <p:spTgt spid="40"/>
                                        </p:tgtEl>
                                        <p:attrNameLst>
                                          <p:attrName>style.visibility</p:attrName>
                                        </p:attrNameLst>
                                      </p:cBhvr>
                                      <p:to>
                                        <p:strVal val="visible"/>
                                      </p:to>
                                    </p:set>
                                    <p:animEffect transition="in" filter="wipe(left)">
                                      <p:cBhvr>
                                        <p:cTn id="33" dur="500"/>
                                        <p:tgtEl>
                                          <p:spTgt spid="40"/>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74"/>
                                        </p:tgtEl>
                                        <p:attrNameLst>
                                          <p:attrName>style.visibility</p:attrName>
                                        </p:attrNameLst>
                                      </p:cBhvr>
                                      <p:to>
                                        <p:strVal val="visible"/>
                                      </p:to>
                                    </p:set>
                                    <p:animEffect transition="in" filter="wipe(left)">
                                      <p:cBhvr>
                                        <p:cTn id="36" dur="500"/>
                                        <p:tgtEl>
                                          <p:spTgt spid="74"/>
                                        </p:tgtEl>
                                      </p:cBhvr>
                                    </p:animEffect>
                                  </p:childTnLst>
                                </p:cTn>
                              </p:par>
                              <p:par>
                                <p:cTn id="37" presetID="53" presetClass="entr" presetSubtype="16" fill="hold" grpId="0" nodeType="withEffect">
                                  <p:stCondLst>
                                    <p:cond delay="750"/>
                                  </p:stCondLst>
                                  <p:childTnLst>
                                    <p:set>
                                      <p:cBhvr>
                                        <p:cTn id="38" dur="1" fill="hold">
                                          <p:stCondLst>
                                            <p:cond delay="0"/>
                                          </p:stCondLst>
                                        </p:cTn>
                                        <p:tgtEl>
                                          <p:spTgt spid="49"/>
                                        </p:tgtEl>
                                        <p:attrNameLst>
                                          <p:attrName>style.visibility</p:attrName>
                                        </p:attrNameLst>
                                      </p:cBhvr>
                                      <p:to>
                                        <p:strVal val="visible"/>
                                      </p:to>
                                    </p:set>
                                    <p:anim calcmode="lin" valueType="num">
                                      <p:cBhvr>
                                        <p:cTn id="39" dur="500" fill="hold"/>
                                        <p:tgtEl>
                                          <p:spTgt spid="49"/>
                                        </p:tgtEl>
                                        <p:attrNameLst>
                                          <p:attrName>ppt_w</p:attrName>
                                        </p:attrNameLst>
                                      </p:cBhvr>
                                      <p:tavLst>
                                        <p:tav tm="0">
                                          <p:val>
                                            <p:fltVal val="0"/>
                                          </p:val>
                                        </p:tav>
                                        <p:tav tm="100000">
                                          <p:val>
                                            <p:strVal val="#ppt_w"/>
                                          </p:val>
                                        </p:tav>
                                      </p:tavLst>
                                    </p:anim>
                                    <p:anim calcmode="lin" valueType="num">
                                      <p:cBhvr>
                                        <p:cTn id="40" dur="500" fill="hold"/>
                                        <p:tgtEl>
                                          <p:spTgt spid="49"/>
                                        </p:tgtEl>
                                        <p:attrNameLst>
                                          <p:attrName>ppt_h</p:attrName>
                                        </p:attrNameLst>
                                      </p:cBhvr>
                                      <p:tavLst>
                                        <p:tav tm="0">
                                          <p:val>
                                            <p:fltVal val="0"/>
                                          </p:val>
                                        </p:tav>
                                        <p:tav tm="100000">
                                          <p:val>
                                            <p:strVal val="#ppt_h"/>
                                          </p:val>
                                        </p:tav>
                                      </p:tavLst>
                                    </p:anim>
                                    <p:animEffect transition="in" filter="fade">
                                      <p:cBhvr>
                                        <p:cTn id="41" dur="500"/>
                                        <p:tgtEl>
                                          <p:spTgt spid="49"/>
                                        </p:tgtEl>
                                      </p:cBhvr>
                                    </p:animEffect>
                                  </p:childTnLst>
                                </p:cTn>
                              </p:par>
                            </p:childTnLst>
                          </p:cTn>
                        </p:par>
                        <p:par>
                          <p:cTn id="42" fill="hold">
                            <p:stCondLst>
                              <p:cond delay="2500"/>
                            </p:stCondLst>
                            <p:childTnLst>
                              <p:par>
                                <p:cTn id="43" presetID="22" presetClass="entr" presetSubtype="8" fill="hold" nodeType="afterEffect">
                                  <p:stCondLst>
                                    <p:cond delay="0"/>
                                  </p:stCondLst>
                                  <p:childTnLst>
                                    <p:set>
                                      <p:cBhvr>
                                        <p:cTn id="44" dur="1" fill="hold">
                                          <p:stCondLst>
                                            <p:cond delay="0"/>
                                          </p:stCondLst>
                                        </p:cTn>
                                        <p:tgtEl>
                                          <p:spTgt spid="41"/>
                                        </p:tgtEl>
                                        <p:attrNameLst>
                                          <p:attrName>style.visibility</p:attrName>
                                        </p:attrNameLst>
                                      </p:cBhvr>
                                      <p:to>
                                        <p:strVal val="visible"/>
                                      </p:to>
                                    </p:set>
                                    <p:animEffect transition="in" filter="wipe(left)">
                                      <p:cBhvr>
                                        <p:cTn id="45" dur="500"/>
                                        <p:tgtEl>
                                          <p:spTgt spid="41"/>
                                        </p:tgtEl>
                                      </p:cBhvr>
                                    </p:animEffect>
                                  </p:childTnLst>
                                </p:cTn>
                              </p:par>
                              <p:par>
                                <p:cTn id="46" presetID="22" presetClass="entr" presetSubtype="8" fill="hold" grpId="0" nodeType="withEffect" nodePh="1">
                                  <p:stCondLst>
                                    <p:cond delay="0"/>
                                  </p:stCondLst>
                                  <p:endCondLst>
                                    <p:cond evt="begin" delay="0">
                                      <p:tn val="46"/>
                                    </p:cond>
                                  </p:endCondLst>
                                  <p:childTnLst>
                                    <p:set>
                                      <p:cBhvr>
                                        <p:cTn id="47" dur="1" fill="hold">
                                          <p:stCondLst>
                                            <p:cond delay="0"/>
                                          </p:stCondLst>
                                        </p:cTn>
                                        <p:tgtEl>
                                          <p:spTgt spid="80"/>
                                        </p:tgtEl>
                                        <p:attrNameLst>
                                          <p:attrName>style.visibility</p:attrName>
                                        </p:attrNameLst>
                                      </p:cBhvr>
                                      <p:to>
                                        <p:strVal val="visible"/>
                                      </p:to>
                                    </p:set>
                                    <p:animEffect transition="in" filter="wipe(left)">
                                      <p:cBhvr>
                                        <p:cTn id="48"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P spid="47" grpId="0" animBg="1"/>
      <p:bldP spid="48" grpId="0" animBg="1"/>
      <p:bldP spid="49" grpId="0" animBg="1"/>
      <p:bldP spid="74" grpId="0"/>
      <p:bldP spid="8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extBox 50"/>
          <p:cNvSpPr txBox="1"/>
          <p:nvPr/>
        </p:nvSpPr>
        <p:spPr>
          <a:xfrm>
            <a:off x="3577452" y="739540"/>
            <a:ext cx="1415772" cy="584775"/>
          </a:xfrm>
          <a:prstGeom prst="rect">
            <a:avLst/>
          </a:prstGeom>
          <a:noFill/>
        </p:spPr>
        <p:txBody>
          <a:bodyPr wrap="none" rtlCol="0">
            <a:spAutoFit/>
          </a:bodyPr>
          <a:lstStyle/>
          <a:p>
            <a:r>
              <a:rPr lang="zh-CN" altLang="en-US" sz="3200" b="1" dirty="0">
                <a:solidFill>
                  <a:schemeClr val="accent2">
                    <a:lumMod val="75000"/>
                  </a:schemeClr>
                </a:solidFill>
                <a:latin typeface="思源黑体 CN Normal" panose="020B0400000000000000" charset="-122"/>
                <a:ea typeface="思源黑体 CN Normal" panose="020B0400000000000000" charset="-122"/>
              </a:rPr>
              <a:t>血清素</a:t>
            </a:r>
            <a:endParaRPr lang="zh-CN" altLang="en-US" sz="32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135" name="TextBox 134"/>
          <p:cNvSpPr txBox="1"/>
          <p:nvPr/>
        </p:nvSpPr>
        <p:spPr>
          <a:xfrm>
            <a:off x="217430" y="1278421"/>
            <a:ext cx="8621591" cy="3970318"/>
          </a:xfrm>
          <a:prstGeom prst="rect">
            <a:avLst/>
          </a:prstGeom>
          <a:noFill/>
        </p:spPr>
        <p:txBody>
          <a:bodyPr wrap="square" rtlCol="0">
            <a:spAutoFit/>
          </a:bodyPr>
          <a:lstStyle/>
          <a:p>
            <a:r>
              <a:rPr lang="zh-CN" altLang="en-US" sz="1400" dirty="0">
                <a:solidFill>
                  <a:schemeClr val="accent1">
                    <a:lumMod val="75000"/>
                  </a:schemeClr>
                </a:solidFill>
                <a:latin typeface="思源黑体 CN Normal" panose="020B0400000000000000" charset="-122"/>
                <a:ea typeface="思源黑体 CN Normal" panose="020B0400000000000000" charset="-122"/>
                <a:cs typeface="方正兰亭细黑_GBK_M" panose="02010600010101010101" pitchFamily="2" charset="2"/>
              </a:rPr>
              <a:t>又称</a:t>
            </a:r>
            <a:r>
              <a:rPr lang="en-US" altLang="zh-CN" sz="1400" dirty="0">
                <a:solidFill>
                  <a:schemeClr val="accent1">
                    <a:lumMod val="75000"/>
                  </a:schemeClr>
                </a:solidFill>
                <a:latin typeface="思源黑体 CN Normal" panose="020B0400000000000000" charset="-122"/>
                <a:ea typeface="思源黑体 CN Normal" panose="020B0400000000000000" charset="-122"/>
                <a:cs typeface="方正兰亭细黑_GBK_M" panose="02010600010101010101" pitchFamily="2" charset="2"/>
              </a:rPr>
              <a:t>5-</a:t>
            </a:r>
            <a:r>
              <a:rPr lang="zh-CN" altLang="en-US" sz="1400" dirty="0">
                <a:solidFill>
                  <a:schemeClr val="accent1">
                    <a:lumMod val="75000"/>
                  </a:schemeClr>
                </a:solidFill>
                <a:latin typeface="思源黑体 CN Normal" panose="020B0400000000000000" charset="-122"/>
                <a:ea typeface="思源黑体 CN Normal" panose="020B0400000000000000" charset="-122"/>
                <a:cs typeface="方正兰亭细黑_GBK_M" panose="02010600010101010101" pitchFamily="2" charset="2"/>
              </a:rPr>
              <a:t>羟色胺，最早是从血清中发现的，所以又名名血清素。</a:t>
            </a:r>
            <a:endParaRPr lang="en-US" altLang="zh-CN" sz="1400" dirty="0">
              <a:solidFill>
                <a:schemeClr val="accent1">
                  <a:lumMod val="7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400" dirty="0">
                <a:solidFill>
                  <a:schemeClr val="accent1">
                    <a:lumMod val="75000"/>
                  </a:schemeClr>
                </a:solidFill>
                <a:latin typeface="思源黑体 CN Normal" panose="020B0400000000000000" charset="-122"/>
                <a:ea typeface="思源黑体 CN Normal" panose="020B0400000000000000" charset="-122"/>
                <a:cs typeface="方正兰亭细黑_GBK_M" panose="02010600010101010101" pitchFamily="2" charset="2"/>
              </a:rPr>
              <a:t>广泛存在于哺乳动物组织中，特别在大脑皮层质及神经突触内含量很高，它也是一种抑制性神经递质。</a:t>
            </a:r>
            <a:endParaRPr lang="en-US" altLang="zh-CN" sz="1400" dirty="0">
              <a:solidFill>
                <a:schemeClr val="accent1">
                  <a:lumMod val="7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400" dirty="0">
                <a:solidFill>
                  <a:schemeClr val="accent1">
                    <a:lumMod val="75000"/>
                  </a:schemeClr>
                </a:solidFill>
                <a:latin typeface="思源黑体 CN Normal" panose="020B0400000000000000" charset="-122"/>
                <a:ea typeface="思源黑体 CN Normal" panose="020B0400000000000000" charset="-122"/>
                <a:cs typeface="方正兰亭细黑_GBK_M" panose="02010600010101010101" pitchFamily="2" charset="2"/>
              </a:rPr>
              <a:t>参与调节睡眠和觉醒、稳定情绪及食物渴求，血清素水平的降低与抑郁的发生密切相关。</a:t>
            </a:r>
            <a:endParaRPr lang="en-US" altLang="zh-CN" sz="1400" dirty="0">
              <a:solidFill>
                <a:schemeClr val="accent1">
                  <a:lumMod val="7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endParaRPr lang="en-US" altLang="zh-CN" sz="1400" dirty="0">
              <a:solidFill>
                <a:schemeClr val="accent1">
                  <a:lumMod val="7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400" dirty="0">
                <a:solidFill>
                  <a:srgbClr val="0E223A"/>
                </a:solidFill>
                <a:latin typeface="思源黑体 CN Normal" panose="020B0400000000000000" charset="-122"/>
                <a:ea typeface="思源黑体 CN Normal" panose="020B0400000000000000" charset="-122"/>
                <a:cs typeface="方正兰亭细黑_GBK_M" panose="02010600010101010101" pitchFamily="2" charset="2"/>
              </a:rPr>
              <a:t>血清素在心理功能方面有许多作用</a:t>
            </a:r>
            <a:r>
              <a:rPr lang="en-US" altLang="zh-CN" sz="1400" dirty="0">
                <a:solidFill>
                  <a:srgbClr val="0E223A"/>
                </a:solidFill>
                <a:latin typeface="思源黑体 CN Normal" panose="020B0400000000000000" charset="-122"/>
                <a:ea typeface="思源黑体 CN Normal" panose="020B0400000000000000" charset="-122"/>
                <a:cs typeface="方正兰亭细黑_GBK_M" panose="02010600010101010101" pitchFamily="2" charset="2"/>
              </a:rPr>
              <a:t>——</a:t>
            </a:r>
            <a:r>
              <a:rPr lang="zh-CN" altLang="en-US" sz="1400" dirty="0">
                <a:solidFill>
                  <a:srgbClr val="0E223A"/>
                </a:solidFill>
                <a:latin typeface="思源黑体 CN Normal" panose="020B0400000000000000" charset="-122"/>
                <a:ea typeface="思源黑体 CN Normal" panose="020B0400000000000000" charset="-122"/>
                <a:cs typeface="方正兰亭细黑_GBK_M" panose="02010600010101010101" pitchFamily="2" charset="2"/>
              </a:rPr>
              <a:t>我们大脑中的脑细胞或多或少地直接或间接受到它的影响：</a:t>
            </a:r>
            <a:endParaRPr lang="zh-CN" altLang="en-US" sz="1400" dirty="0">
              <a:solidFill>
                <a:srgbClr val="0E223A"/>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400" dirty="0">
                <a:solidFill>
                  <a:srgbClr val="0E223A"/>
                </a:solidFill>
                <a:latin typeface="思源黑体 CN Normal" panose="020B0400000000000000" charset="-122"/>
                <a:ea typeface="思源黑体 CN Normal" panose="020B0400000000000000" charset="-122"/>
                <a:cs typeface="方正兰亭细黑_GBK_M" panose="02010600010101010101" pitchFamily="2" charset="2"/>
              </a:rPr>
              <a:t>认知：高水平的血清素已被证明可以增强认知能力，包括记忆力和学习速度。</a:t>
            </a:r>
            <a:endParaRPr lang="zh-CN" altLang="en-US" sz="1400" dirty="0">
              <a:solidFill>
                <a:srgbClr val="0E223A"/>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400" dirty="0">
                <a:solidFill>
                  <a:srgbClr val="0E223A"/>
                </a:solidFill>
                <a:latin typeface="思源黑体 CN Normal" panose="020B0400000000000000" charset="-122"/>
                <a:ea typeface="思源黑体 CN Normal" panose="020B0400000000000000" charset="-122"/>
                <a:cs typeface="方正兰亭细黑_GBK_M" panose="02010600010101010101" pitchFamily="2" charset="2"/>
              </a:rPr>
              <a:t>自主神经系统功能：研究已经证实血清素可增强我们的自主神经系统功能。</a:t>
            </a:r>
            <a:endParaRPr lang="zh-CN" altLang="en-US" sz="1400" dirty="0">
              <a:solidFill>
                <a:srgbClr val="0E223A"/>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400" dirty="0">
                <a:solidFill>
                  <a:srgbClr val="0E223A"/>
                </a:solidFill>
                <a:latin typeface="思源黑体 CN Normal" panose="020B0400000000000000" charset="-122"/>
                <a:ea typeface="思源黑体 CN Normal" panose="020B0400000000000000" charset="-122"/>
                <a:cs typeface="方正兰亭细黑_GBK_M" panose="02010600010101010101" pitchFamily="2" charset="2"/>
              </a:rPr>
              <a:t>情绪： 大脑中的血清素有助于减轻焦虑和抑郁，调节我们的情绪，并对整体幸福感有所助益。它可以被视为天然的情绪稳定剂。</a:t>
            </a:r>
            <a:endParaRPr lang="en-US" altLang="zh-CN" sz="1400" dirty="0">
              <a:solidFill>
                <a:srgbClr val="0E223A"/>
              </a:solidFill>
              <a:latin typeface="思源黑体 CN Normal" panose="020B0400000000000000" charset="-122"/>
              <a:ea typeface="思源黑体 CN Normal" panose="020B0400000000000000" charset="-122"/>
              <a:cs typeface="方正兰亭细黑_GBK_M" panose="02010600010101010101" pitchFamily="2" charset="2"/>
            </a:endParaRPr>
          </a:p>
          <a:p>
            <a:endParaRPr lang="en-US" altLang="zh-CN" sz="1400" dirty="0">
              <a:solidFill>
                <a:srgbClr val="0E223A"/>
              </a:solidFill>
              <a:latin typeface="思源黑体 CN Normal" panose="020B0400000000000000" charset="-122"/>
              <a:ea typeface="思源黑体 CN Normal" panose="020B0400000000000000" charset="-122"/>
              <a:cs typeface="方正兰亭细黑_GBK_M" panose="02010600010101010101" pitchFamily="2" charset="2"/>
            </a:endParaRPr>
          </a:p>
          <a:p>
            <a:r>
              <a:rPr lang="en-US" altLang="zh-CN" sz="1400" dirty="0">
                <a:solidFill>
                  <a:schemeClr val="accent4">
                    <a:lumMod val="75000"/>
                  </a:schemeClr>
                </a:solidFill>
                <a:latin typeface="思源黑体 CN Normal" panose="020B0400000000000000" charset="-122"/>
                <a:ea typeface="思源黑体 CN Normal" panose="020B0400000000000000" charset="-122"/>
                <a:cs typeface="方正兰亭细黑_GBK_M" panose="02010600010101010101" pitchFamily="2" charset="2"/>
              </a:rPr>
              <a:t>90%</a:t>
            </a:r>
            <a:r>
              <a:rPr lang="zh-CN" altLang="en-US" sz="1400" dirty="0">
                <a:solidFill>
                  <a:schemeClr val="accent4">
                    <a:lumMod val="75000"/>
                  </a:schemeClr>
                </a:solidFill>
                <a:latin typeface="思源黑体 CN Normal" panose="020B0400000000000000" charset="-122"/>
                <a:ea typeface="思源黑体 CN Normal" panose="020B0400000000000000" charset="-122"/>
                <a:cs typeface="方正兰亭细黑_GBK_M" panose="02010600010101010101" pitchFamily="2" charset="2"/>
              </a:rPr>
              <a:t>以上的血清素是在消化道产生的。其余的则存在于我们的中枢神经系统中。</a:t>
            </a:r>
            <a:endParaRPr lang="zh-CN" altLang="en-US" sz="1400" dirty="0">
              <a:solidFill>
                <a:schemeClr val="accent4">
                  <a:lumMod val="7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400" dirty="0">
                <a:solidFill>
                  <a:schemeClr val="accent4">
                    <a:lumMod val="75000"/>
                  </a:schemeClr>
                </a:solidFill>
                <a:latin typeface="思源黑体 CN Normal" panose="020B0400000000000000" charset="-122"/>
                <a:ea typeface="思源黑体 CN Normal" panose="020B0400000000000000" charset="-122"/>
                <a:cs typeface="方正兰亭细黑_GBK_M" panose="02010600010101010101" pitchFamily="2" charset="2"/>
              </a:rPr>
              <a:t>它的合成需要色氨酸的生化转换过程。制造血清素的细胞利用色氨酸</a:t>
            </a:r>
            <a:r>
              <a:rPr lang="en-US" altLang="zh-CN" sz="1400" dirty="0">
                <a:solidFill>
                  <a:schemeClr val="accent4">
                    <a:lumMod val="75000"/>
                  </a:schemeClr>
                </a:solidFill>
                <a:latin typeface="思源黑体 CN Normal" panose="020B0400000000000000" charset="-122"/>
                <a:ea typeface="思源黑体 CN Normal" panose="020B0400000000000000" charset="-122"/>
                <a:cs typeface="方正兰亭细黑_GBK_M" panose="02010600010101010101" pitchFamily="2" charset="2"/>
              </a:rPr>
              <a:t>(</a:t>
            </a:r>
            <a:r>
              <a:rPr lang="zh-CN" altLang="en-US" sz="1400" dirty="0">
                <a:solidFill>
                  <a:schemeClr val="accent4">
                    <a:lumMod val="75000"/>
                  </a:schemeClr>
                </a:solidFill>
                <a:latin typeface="思源黑体 CN Normal" panose="020B0400000000000000" charset="-122"/>
                <a:ea typeface="思源黑体 CN Normal" panose="020B0400000000000000" charset="-122"/>
                <a:cs typeface="方正兰亭细黑_GBK_M" panose="02010600010101010101" pitchFamily="2" charset="2"/>
              </a:rPr>
              <a:t>一种蛋白质的组成物质</a:t>
            </a:r>
            <a:r>
              <a:rPr lang="en-US" altLang="zh-CN" sz="1400" dirty="0">
                <a:solidFill>
                  <a:schemeClr val="accent4">
                    <a:lumMod val="75000"/>
                  </a:schemeClr>
                </a:solidFill>
                <a:latin typeface="思源黑体 CN Normal" panose="020B0400000000000000" charset="-122"/>
                <a:ea typeface="思源黑体 CN Normal" panose="020B0400000000000000" charset="-122"/>
                <a:cs typeface="方正兰亭细黑_GBK_M" panose="02010600010101010101" pitchFamily="2" charset="2"/>
              </a:rPr>
              <a:t>)</a:t>
            </a:r>
            <a:r>
              <a:rPr lang="zh-CN" altLang="en-US" sz="1400" dirty="0">
                <a:solidFill>
                  <a:schemeClr val="accent4">
                    <a:lumMod val="75000"/>
                  </a:schemeClr>
                </a:solidFill>
                <a:latin typeface="思源黑体 CN Normal" panose="020B0400000000000000" charset="-122"/>
                <a:ea typeface="思源黑体 CN Normal" panose="020B0400000000000000" charset="-122"/>
                <a:cs typeface="方正兰亭细黑_GBK_M" panose="02010600010101010101" pitchFamily="2" charset="2"/>
              </a:rPr>
              <a:t>和色氨酸羟化酶形成血清素。</a:t>
            </a:r>
            <a:endParaRPr lang="en-US" altLang="zh-CN" sz="1400" dirty="0">
              <a:solidFill>
                <a:schemeClr val="accent4">
                  <a:lumMod val="7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400" dirty="0">
                <a:solidFill>
                  <a:schemeClr val="accent4">
                    <a:lumMod val="75000"/>
                  </a:schemeClr>
                </a:solidFill>
                <a:latin typeface="思源黑体 CN Normal" panose="020B0400000000000000" charset="-122"/>
                <a:ea typeface="思源黑体 CN Normal" panose="020B0400000000000000" charset="-122"/>
                <a:cs typeface="方正兰亭细黑_GBK_M" panose="02010600010101010101" pitchFamily="2" charset="2"/>
              </a:rPr>
              <a:t>可以通过饮食增加血清素水平。没有食物可以直接增加血清素，但是富含蛋白质的食物含有大量的色氨酸，可以提供合成的血清素所需的原料。</a:t>
            </a:r>
            <a:endParaRPr lang="en-US" altLang="zh-CN" sz="1400" dirty="0">
              <a:solidFill>
                <a:schemeClr val="accent4">
                  <a:lumMod val="7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400" dirty="0">
                <a:solidFill>
                  <a:schemeClr val="accent4">
                    <a:lumMod val="75000"/>
                  </a:schemeClr>
                </a:solidFill>
                <a:latin typeface="思源黑体 CN Normal" panose="020B0400000000000000" charset="-122"/>
                <a:ea typeface="思源黑体 CN Normal" panose="020B0400000000000000" charset="-122"/>
                <a:cs typeface="方正兰亭细黑_GBK_M" panose="02010600010101010101" pitchFamily="2" charset="2"/>
              </a:rPr>
              <a:t>也可以通过锻炼。运动同样被证实可以增加血清素的水平，有氧运动如跑步、游泳等尤其有效。</a:t>
            </a:r>
            <a:endParaRPr lang="zh-CN" altLang="en-US" sz="1400" dirty="0">
              <a:solidFill>
                <a:schemeClr val="accent4">
                  <a:lumMod val="7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endParaRPr lang="zh-CN" altLang="en-US" sz="1400" dirty="0">
              <a:solidFill>
                <a:srgbClr val="0E223A"/>
              </a:solidFill>
              <a:latin typeface="思源黑体 CN Normal" panose="020B0400000000000000" charset="-122"/>
              <a:ea typeface="思源黑体 CN Normal" panose="020B0400000000000000" charset="-122"/>
              <a:cs typeface="方正兰亭细黑_GBK_M" panose="02010600010101010101" pitchFamily="2" charset="2"/>
            </a:endParaRPr>
          </a:p>
          <a:p>
            <a:endParaRPr lang="zh-CN" altLang="en-US" sz="1400" dirty="0">
              <a:solidFill>
                <a:srgbClr val="0E223A"/>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64" name="TextBox 63"/>
          <p:cNvSpPr txBox="1"/>
          <p:nvPr/>
        </p:nvSpPr>
        <p:spPr>
          <a:xfrm>
            <a:off x="395519" y="226724"/>
            <a:ext cx="954107"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血清素</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66" name="直接连接符 65"/>
          <p:cNvCxnSpPr/>
          <p:nvPr/>
        </p:nvCxnSpPr>
        <p:spPr>
          <a:xfrm>
            <a:off x="1393195" y="337474"/>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49" name="图片 4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8526778" y="13775"/>
            <a:ext cx="617221" cy="613059"/>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500"/>
                                        <p:tgtEl>
                                          <p:spTgt spid="51"/>
                                        </p:tgtEl>
                                        <p:attrNameLst>
                                          <p:attrName>ppt_x</p:attrName>
                                        </p:attrNameLst>
                                      </p:cBhvr>
                                      <p:tavLst>
                                        <p:tav tm="0">
                                          <p:val>
                                            <p:strVal val="#ppt_x+#ppt_w*1.125000"/>
                                          </p:val>
                                        </p:tav>
                                        <p:tav tm="100000">
                                          <p:val>
                                            <p:strVal val="#ppt_x"/>
                                          </p:val>
                                        </p:tav>
                                      </p:tavLst>
                                    </p:anim>
                                    <p:animEffect transition="in" filter="wipe(left)">
                                      <p:cBhvr>
                                        <p:cTn id="8" dur="500"/>
                                        <p:tgtEl>
                                          <p:spTgt spid="51"/>
                                        </p:tgtEl>
                                      </p:cBhvr>
                                    </p:animEffect>
                                  </p:childTnLst>
                                </p:cTn>
                              </p:par>
                            </p:childTnLst>
                          </p:cTn>
                        </p:par>
                        <p:par>
                          <p:cTn id="9" fill="hold">
                            <p:stCondLst>
                              <p:cond delay="500"/>
                            </p:stCondLst>
                            <p:childTnLst>
                              <p:par>
                                <p:cTn id="10" presetID="18" presetClass="entr" presetSubtype="12" fill="hold" grpId="0" nodeType="afterEffect">
                                  <p:stCondLst>
                                    <p:cond delay="0"/>
                                  </p:stCondLst>
                                  <p:childTnLst>
                                    <p:set>
                                      <p:cBhvr>
                                        <p:cTn id="11" dur="1" fill="hold">
                                          <p:stCondLst>
                                            <p:cond delay="0"/>
                                          </p:stCondLst>
                                        </p:cTn>
                                        <p:tgtEl>
                                          <p:spTgt spid="135"/>
                                        </p:tgtEl>
                                        <p:attrNameLst>
                                          <p:attrName>style.visibility</p:attrName>
                                        </p:attrNameLst>
                                      </p:cBhvr>
                                      <p:to>
                                        <p:strVal val="visible"/>
                                      </p:to>
                                    </p:set>
                                    <p:animEffect transition="in" filter="strips(downLeft)">
                                      <p:cBhvr>
                                        <p:cTn id="12" dur="500"/>
                                        <p:tgtEl>
                                          <p:spTgt spid="1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135" grpId="0"/>
    </p:bldLst>
  </p:timing>
</p:sld>
</file>

<file path=ppt/tags/tag1.xml><?xml version="1.0" encoding="utf-8"?>
<p:tagLst xmlns:p="http://schemas.openxmlformats.org/presentationml/2006/main">
  <p:tag name="SELECTED" val="True"/>
</p:tagLst>
</file>

<file path=ppt/tags/tag10.xml><?xml version="1.0" encoding="utf-8"?>
<p:tagLst xmlns:p="http://schemas.openxmlformats.org/presentationml/2006/main">
  <p:tag name="SELECTED" val="True"/>
</p:tagLst>
</file>

<file path=ppt/tags/tag11.xml><?xml version="1.0" encoding="utf-8"?>
<p:tagLst xmlns:p="http://schemas.openxmlformats.org/presentationml/2006/main">
  <p:tag name="SELECTED" val="True"/>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SELECTED" val="True"/>
</p:tagLst>
</file>

<file path=ppt/tags/tag14.xml><?xml version="1.0" encoding="utf-8"?>
<p:tagLst xmlns:p="http://schemas.openxmlformats.org/presentationml/2006/main">
  <p:tag name="SELECTED" val="True"/>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SELECTED" val="True"/>
</p:tagLst>
</file>

<file path=ppt/tags/tag17.xml><?xml version="1.0" encoding="utf-8"?>
<p:tagLst xmlns:p="http://schemas.openxmlformats.org/presentationml/2006/main">
  <p:tag name="SELECTED" val="True"/>
</p:tagLst>
</file>

<file path=ppt/tags/tag18.xml><?xml version="1.0" encoding="utf-8"?>
<p:tagLst xmlns:p="http://schemas.openxmlformats.org/presentationml/2006/main">
  <p:tag name="SELECTED" val="True"/>
</p:tagLst>
</file>

<file path=ppt/tags/tag19.xml><?xml version="1.0" encoding="utf-8"?>
<p:tagLst xmlns:p="http://schemas.openxmlformats.org/presentationml/2006/main">
  <p:tag name="SELECTED" val="True"/>
</p:tagLst>
</file>

<file path=ppt/tags/tag2.xml><?xml version="1.0" encoding="utf-8"?>
<p:tagLst xmlns:p="http://schemas.openxmlformats.org/presentationml/2006/main">
  <p:tag name="SELECTED" val="True"/>
</p:tagLst>
</file>

<file path=ppt/tags/tag20.xml><?xml version="1.0" encoding="utf-8"?>
<p:tagLst xmlns:p="http://schemas.openxmlformats.org/presentationml/2006/main">
  <p:tag name="SELECTED" val="True"/>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SELECTED" val="True"/>
</p:tagLst>
</file>

<file path=ppt/tags/tag23.xml><?xml version="1.0" encoding="utf-8"?>
<p:tagLst xmlns:p="http://schemas.openxmlformats.org/presentationml/2006/main">
  <p:tag name="SELECTED" val="True"/>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SELECTED" val="True"/>
</p:tagLst>
</file>

<file path=ppt/tags/tag26.xml><?xml version="1.0" encoding="utf-8"?>
<p:tagLst xmlns:p="http://schemas.openxmlformats.org/presentationml/2006/main">
  <p:tag name="SELECTED" val="True"/>
</p:tagLst>
</file>

<file path=ppt/tags/tag27.xml><?xml version="1.0" encoding="utf-8"?>
<p:tagLst xmlns:p="http://schemas.openxmlformats.org/presentationml/2006/main">
  <p:tag name="SELECTED" val="True"/>
</p:tagLst>
</file>

<file path=ppt/tags/tag28.xml><?xml version="1.0" encoding="utf-8"?>
<p:tagLst xmlns:p="http://schemas.openxmlformats.org/presentationml/2006/main">
  <p:tag name="SELECTED" val="True"/>
</p:tagLst>
</file>

<file path=ppt/tags/tag29.xml><?xml version="1.0" encoding="utf-8"?>
<p:tagLst xmlns:p="http://schemas.openxmlformats.org/presentationml/2006/main">
  <p:tag name="SELECTED" val="True"/>
</p:tagLst>
</file>

<file path=ppt/tags/tag3.xml><?xml version="1.0" encoding="utf-8"?>
<p:tagLst xmlns:p="http://schemas.openxmlformats.org/presentationml/2006/main">
  <p:tag name="SELECTED" val="True"/>
</p:tagLst>
</file>

<file path=ppt/tags/tag30.xml><?xml version="1.0" encoding="utf-8"?>
<p:tagLst xmlns:p="http://schemas.openxmlformats.org/presentationml/2006/main">
  <p:tag name="SELECTED" val="True"/>
</p:tagLst>
</file>

<file path=ppt/tags/tag31.xml><?xml version="1.0" encoding="utf-8"?>
<p:tagLst xmlns:p="http://schemas.openxmlformats.org/presentationml/2006/main">
  <p:tag name="SELECTED" val="True"/>
</p:tagLst>
</file>

<file path=ppt/tags/tag32.xml><?xml version="1.0" encoding="utf-8"?>
<p:tagLst xmlns:p="http://schemas.openxmlformats.org/presentationml/2006/main">
  <p:tag name="SELECTED" val="True"/>
</p:tagLst>
</file>

<file path=ppt/tags/tag33.xml><?xml version="1.0" encoding="utf-8"?>
<p:tagLst xmlns:p="http://schemas.openxmlformats.org/presentationml/2006/main">
  <p:tag name="SELECTED" val="True"/>
</p:tagLst>
</file>

<file path=ppt/tags/tag34.xml><?xml version="1.0" encoding="utf-8"?>
<p:tagLst xmlns:p="http://schemas.openxmlformats.org/presentationml/2006/main">
  <p:tag name="ISPRING_PRESENTATION_TITLE" val="简约实用毕业论文答辩动态PPT模板"/>
  <p:tag name="KSO_WM_DOC_GUID" val="{b60618a0-2922-4db3-9ff6-689f9a7529f1}"/>
  <p:tag name="COMMONDATA" val="eyJoZGlkIjoiMjdmMmE3OThhZjdhY2I5NmY0Y2Q2MmU0N2ExZTc4NjMifQ=="/>
  <p:tag name="commondata" val="eyJoZGlkIjoiNmRjNjIwZjMwZGNjZDE5MGY2OWMxMmM4OThmZDhiMmEifQ=="/>
</p:tagLst>
</file>

<file path=ppt/tags/tag4.xml><?xml version="1.0" encoding="utf-8"?>
<p:tagLst xmlns:p="http://schemas.openxmlformats.org/presentationml/2006/main">
  <p:tag name="SELECTED" val="True"/>
</p:tagLst>
</file>

<file path=ppt/tags/tag5.xml><?xml version="1.0" encoding="utf-8"?>
<p:tagLst xmlns:p="http://schemas.openxmlformats.org/presentationml/2006/main">
  <p:tag name="SELECTED" val="True"/>
</p:tagLst>
</file>

<file path=ppt/tags/tag6.xml><?xml version="1.0" encoding="utf-8"?>
<p:tagLst xmlns:p="http://schemas.openxmlformats.org/presentationml/2006/main">
  <p:tag name="SELECTED" val="True"/>
</p:tagLst>
</file>

<file path=ppt/tags/tag7.xml><?xml version="1.0" encoding="utf-8"?>
<p:tagLst xmlns:p="http://schemas.openxmlformats.org/presentationml/2006/main">
  <p:tag name="SELECTED" val="True"/>
</p:tagLst>
</file>

<file path=ppt/tags/tag8.xml><?xml version="1.0" encoding="utf-8"?>
<p:tagLst xmlns:p="http://schemas.openxmlformats.org/presentationml/2006/main">
  <p:tag name="SELECTED" val="True"/>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111">
  <a:themeElements>
    <a:clrScheme name="自定义 34">
      <a:dk1>
        <a:sysClr val="windowText" lastClr="000000"/>
      </a:dk1>
      <a:lt1>
        <a:sysClr val="window" lastClr="FFFFFF"/>
      </a:lt1>
      <a:dk2>
        <a:srgbClr val="1F497D"/>
      </a:dk2>
      <a:lt2>
        <a:srgbClr val="EEECE1"/>
      </a:lt2>
      <a:accent1>
        <a:srgbClr val="4F81BD"/>
      </a:accent1>
      <a:accent2>
        <a:srgbClr val="4F81BD"/>
      </a:accent2>
      <a:accent3>
        <a:srgbClr val="9BBB59"/>
      </a:accent3>
      <a:accent4>
        <a:srgbClr val="8064A2"/>
      </a:accent4>
      <a:accent5>
        <a:srgbClr val="4BACC6"/>
      </a:accent5>
      <a:accent6>
        <a:srgbClr val="F79646"/>
      </a:accent6>
      <a:hlink>
        <a:srgbClr val="0000FF"/>
      </a:hlink>
      <a:folHlink>
        <a:srgbClr val="800080"/>
      </a:folHlink>
    </a:clrScheme>
    <a:fontScheme name="自定义 5">
      <a:majorFont>
        <a:latin typeface="Franklin Gothic Medium"/>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8657</Words>
  <Application>WPS 演示</Application>
  <PresentationFormat>全屏显示(16:9)</PresentationFormat>
  <Paragraphs>349</Paragraphs>
  <Slides>45</Slides>
  <Notes>29</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45</vt:i4>
      </vt:variant>
    </vt:vector>
  </HeadingPairs>
  <TitlesOfParts>
    <vt:vector size="65" baseType="lpstr">
      <vt:lpstr>Arial</vt:lpstr>
      <vt:lpstr>宋体</vt:lpstr>
      <vt:lpstr>Wingdings</vt:lpstr>
      <vt:lpstr>思源黑体 CN Normal</vt:lpstr>
      <vt:lpstr>黑体</vt:lpstr>
      <vt:lpstr>华文琥珀</vt:lpstr>
      <vt:lpstr>微软雅黑</vt:lpstr>
      <vt:lpstr>Calibri</vt:lpstr>
      <vt:lpstr>方正兰亭细黑_GBK_M</vt:lpstr>
      <vt:lpstr>Arial Unicode MS</vt:lpstr>
      <vt:lpstr>Franklin Gothic Medium</vt:lpstr>
      <vt:lpstr>楷体</vt:lpstr>
      <vt:lpstr>华文中宋</vt:lpstr>
      <vt:lpstr>华文彩云</vt:lpstr>
      <vt:lpstr>-apple-system</vt:lpstr>
      <vt:lpstr>Arial</vt:lpstr>
      <vt:lpstr>Calibri</vt:lpstr>
      <vt:lpstr>Impact</vt:lpstr>
      <vt:lpstr>Segoe Print</vt:lpstr>
      <vt:lpstr>111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www.microsoft.com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简约实用毕业论文答辩动态PPT模板</dc:title>
  <dc:creator>清风素材;User</dc:creator>
  <cp:keywords>12sc.taobao.com</cp:keywords>
  <dc:description>12sc.taobao.com</dc:description>
  <dc:subject>12sc.taobao.com</dc:subject>
  <cp:category>12sc.taobao.com</cp:category>
  <cp:lastModifiedBy>WPS_1659665370</cp:lastModifiedBy>
  <cp:revision>125</cp:revision>
  <dcterms:created xsi:type="dcterms:W3CDTF">2015-01-23T04:02:00Z</dcterms:created>
  <dcterms:modified xsi:type="dcterms:W3CDTF">2023-12-21T08:50:34Z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2052-12.1.0.15990</vt:lpwstr>
  </property>
  <property fmtid="{D5CDD505-2E9C-101B-9397-08002B2CF9AE}" pid="3" name="ICV">
    <vt:lpwstr>5940F4C8FA324DB2BAAE39C4CA58EA04_12</vt:lpwstr>
  </property>
</Properties>
</file>

<file path=docProps/thumbnail.jpeg>
</file>